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9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0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81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76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673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95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41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3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6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3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7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1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7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5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663F-6B12-40C6-8D31-B6FE7CE1C759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120AB4-1AE5-422F-941A-62CFAEE4D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0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34B13-4A65-4B95-90F1-B8379441D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563" y="1317856"/>
            <a:ext cx="7766936" cy="1646302"/>
          </a:xfrm>
        </p:spPr>
        <p:txBody>
          <a:bodyPr/>
          <a:lstStyle/>
          <a:p>
            <a:r>
              <a:rPr lang="ru-RU" dirty="0"/>
              <a:t>Бизнес проект на тему «Теплица»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6A5399-F619-4D7B-B778-761718CF3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9913" y="4050836"/>
            <a:ext cx="4028661" cy="258850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Выполнили ученицы 7-го класса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 МБОУСОШ №10 </a:t>
            </a:r>
            <a:r>
              <a:rPr lang="ru-RU" sz="2000" dirty="0" err="1">
                <a:solidFill>
                  <a:schemeClr val="tx1"/>
                </a:solidFill>
              </a:rPr>
              <a:t>с.Дмитриевка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Марушенко</a:t>
            </a:r>
            <a:r>
              <a:rPr lang="ru-RU" sz="2000" dirty="0">
                <a:solidFill>
                  <a:schemeClr val="tx1"/>
                </a:solidFill>
              </a:rPr>
              <a:t> Елена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Звягинцева Елизавета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Иняткина</a:t>
            </a:r>
            <a:r>
              <a:rPr lang="ru-RU" sz="2000" dirty="0">
                <a:solidFill>
                  <a:schemeClr val="tx1"/>
                </a:solidFill>
              </a:rPr>
              <a:t> Вероника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Руководитель: Мартынюк Светлана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35955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C173A2-92DE-4CEC-AD4A-B9D8CECAE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384313"/>
            <a:ext cx="9289774" cy="6003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accent1"/>
                </a:solidFill>
              </a:rPr>
              <a:t>Поиск земли и подготовка ее к эксплуатации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Для бизнеса среднего масштаба понадобится земельный участок площадью не менее 250 кв. м. Многие владельцы теплиц обустраивают теплицы на своих садовых участках. Однако если участка в собственности у вас нет, его можно арендовать.</a:t>
            </a:r>
          </a:p>
        </p:txBody>
      </p:sp>
    </p:spTree>
    <p:extLst>
      <p:ext uri="{BB962C8B-B14F-4D97-AF65-F5344CB8AC3E}">
        <p14:creationId xmlns:p14="http://schemas.microsoft.com/office/powerpoint/2010/main" val="85013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96831-7895-42E9-928C-46F1ABEA2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59" y="251791"/>
            <a:ext cx="10030423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Покупка необходимого инвентаря и оборудования</a:t>
            </a:r>
            <a:br>
              <a:rPr lang="ru-RU" dirty="0"/>
            </a:br>
            <a:r>
              <a:rPr lang="ru-RU" sz="2700" dirty="0"/>
              <a:t>Для работы понадобится следующий перечень оборудования: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49A0ECA-A7BD-491C-B7E4-82695A07B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8F91FBA7-E409-4E8C-A342-33D74DFC9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321167"/>
              </p:ext>
            </p:extLst>
          </p:nvPr>
        </p:nvGraphicFramePr>
        <p:xfrm>
          <a:off x="543337" y="1108746"/>
          <a:ext cx="8428384" cy="5497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7096">
                  <a:extLst>
                    <a:ext uri="{9D8B030D-6E8A-4147-A177-3AD203B41FA5}">
                      <a16:colId xmlns:a16="http://schemas.microsoft.com/office/drawing/2014/main" val="3852694531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val="2227526279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val="1683384328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val="730634030"/>
                    </a:ext>
                  </a:extLst>
                </a:gridCol>
              </a:tblGrid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Цена за 1 шт.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Обшая сумма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915861464"/>
                  </a:ext>
                </a:extLst>
              </a:tr>
              <a:tr h="35967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Тепличная конструкция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17632"/>
                  </a:ext>
                </a:extLst>
              </a:tr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Каркас теплицы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45 000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225 000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2385538919"/>
                  </a:ext>
                </a:extLst>
              </a:tr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Поликарбонат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6 500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91 000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3707387974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316 000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1173679371"/>
                  </a:ext>
                </a:extLst>
              </a:tr>
              <a:tr h="35967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Капельный полив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650951"/>
                  </a:ext>
                </a:extLst>
              </a:tr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Бак для воды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7 000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35 000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2005954001"/>
                  </a:ext>
                </a:extLst>
              </a:tr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Труба пролива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12 000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12 000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535148981"/>
                  </a:ext>
                </a:extLst>
              </a:tr>
              <a:tr h="511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Насос для бака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2 500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12 500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51413714"/>
                  </a:ext>
                </a:extLst>
              </a:tr>
              <a:tr h="73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Система капельного полива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2 000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20 000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4096680252"/>
                  </a:ext>
                </a:extLst>
              </a:tr>
              <a:tr h="359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800" dirty="0">
                          <a:effectLst/>
                        </a:rPr>
                        <a:t>79 500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8" marR="32198" marT="32198" marB="32198" anchor="ctr"/>
                </a:tc>
                <a:extLst>
                  <a:ext uri="{0D108BD9-81ED-4DB2-BD59-A6C34878D82A}">
                    <a16:rowId xmlns:a16="http://schemas.microsoft.com/office/drawing/2014/main" val="3702199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6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69613E4-A484-4B85-8E96-BD0FBB886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161852"/>
              </p:ext>
            </p:extLst>
          </p:nvPr>
        </p:nvGraphicFramePr>
        <p:xfrm>
          <a:off x="530087" y="265042"/>
          <a:ext cx="8574155" cy="6321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539">
                  <a:extLst>
                    <a:ext uri="{9D8B030D-6E8A-4147-A177-3AD203B41FA5}">
                      <a16:colId xmlns:a16="http://schemas.microsoft.com/office/drawing/2014/main" val="1441785552"/>
                    </a:ext>
                  </a:extLst>
                </a:gridCol>
                <a:gridCol w="2143539">
                  <a:extLst>
                    <a:ext uri="{9D8B030D-6E8A-4147-A177-3AD203B41FA5}">
                      <a16:colId xmlns:a16="http://schemas.microsoft.com/office/drawing/2014/main" val="2228857827"/>
                    </a:ext>
                  </a:extLst>
                </a:gridCol>
                <a:gridCol w="2143539">
                  <a:extLst>
                    <a:ext uri="{9D8B030D-6E8A-4147-A177-3AD203B41FA5}">
                      <a16:colId xmlns:a16="http://schemas.microsoft.com/office/drawing/2014/main" val="2915104594"/>
                    </a:ext>
                  </a:extLst>
                </a:gridCol>
                <a:gridCol w="2143538">
                  <a:extLst>
                    <a:ext uri="{9D8B030D-6E8A-4147-A177-3AD203B41FA5}">
                      <a16:colId xmlns:a16="http://schemas.microsoft.com/office/drawing/2014/main" val="2985288183"/>
                    </a:ext>
                  </a:extLst>
                </a:gridCol>
              </a:tblGrid>
              <a:tr h="27749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Осветительная система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49672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Лампа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48 000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3466741367"/>
                  </a:ext>
                </a:extLst>
              </a:tr>
              <a:tr h="93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Выключатель автоматический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694847334"/>
                  </a:ext>
                </a:extLst>
              </a:tr>
              <a:tr h="71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Кабель электрический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3729666391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64 500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3601186630"/>
                  </a:ext>
                </a:extLst>
              </a:tr>
              <a:tr h="27749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Вентялиционная система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54017"/>
                  </a:ext>
                </a:extLst>
              </a:tr>
              <a:tr h="49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Вентилятор тепличный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4 500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22 500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2945213729"/>
                  </a:ext>
                </a:extLst>
              </a:tr>
              <a:tr h="49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Фильтр воздушный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291359961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30 500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1557521715"/>
                  </a:ext>
                </a:extLst>
              </a:tr>
              <a:tr h="27749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Дополнительное оборудование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946367"/>
                  </a:ext>
                </a:extLst>
              </a:tr>
              <a:tr h="71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Садовые инструменты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2221007171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Ящик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3 200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713536375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Спецодежда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5 000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20 000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677261991"/>
                  </a:ext>
                </a:extLst>
              </a:tr>
              <a:tr h="27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31 200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1618209647"/>
                  </a:ext>
                </a:extLst>
              </a:tr>
              <a:tr h="490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>
                          <a:effectLst/>
                        </a:rPr>
                        <a:t>Общая сумма: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1400" dirty="0">
                          <a:effectLst/>
                        </a:rPr>
                        <a:t>521 700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45" marR="23445" marT="23445" marB="23445" anchor="ctr"/>
                </a:tc>
                <a:extLst>
                  <a:ext uri="{0D108BD9-81ED-4DB2-BD59-A6C34878D82A}">
                    <a16:rowId xmlns:a16="http://schemas.microsoft.com/office/drawing/2014/main" val="44439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94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E3040C-35A9-4E00-835E-EF3702CFB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424071"/>
            <a:ext cx="9011478" cy="6016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Покупка семян и удобрений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/>
                </a:solidFill>
              </a:rPr>
              <a:t>Затраты на семена:</a:t>
            </a:r>
          </a:p>
          <a:p>
            <a:pPr marL="0" indent="0"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r>
              <a:rPr lang="ru-RU" sz="2400" dirty="0"/>
              <a:t>салат (цена за 1 кг — 2500 рублей)</a:t>
            </a:r>
          </a:p>
          <a:p>
            <a:r>
              <a:rPr lang="ru-RU" sz="2400" dirty="0"/>
              <a:t>укроп (цена за 1 кг — 1300 рублей)</a:t>
            </a:r>
          </a:p>
          <a:p>
            <a:r>
              <a:rPr lang="ru-RU" sz="2400" dirty="0"/>
              <a:t>петрушка (цена за 1 кг — 1000 рублей)</a:t>
            </a:r>
          </a:p>
          <a:p>
            <a:r>
              <a:rPr lang="ru-RU" sz="2400" dirty="0"/>
              <a:t>репчатый лук (цена за 1 кг — 3500 рублей)</a:t>
            </a:r>
          </a:p>
          <a:p>
            <a:r>
              <a:rPr lang="ru-RU" sz="2400" dirty="0"/>
              <a:t>базилик овощной (цена за 1 кг — 3200 рублей)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58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148F79-9D5D-47F5-9CE0-6093D019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5" y="251791"/>
            <a:ext cx="9541565" cy="649356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accent1"/>
                </a:solidFill>
              </a:rPr>
              <a:t>Поиск персонала</a:t>
            </a:r>
          </a:p>
          <a:p>
            <a:pPr marL="0" indent="0">
              <a:buNone/>
            </a:pPr>
            <a:endParaRPr lang="ru-RU" sz="3200" dirty="0">
              <a:solidFill>
                <a:schemeClr val="accent1"/>
              </a:solidFill>
            </a:endParaRPr>
          </a:p>
          <a:p>
            <a:r>
              <a:rPr lang="ru-RU" sz="2800" dirty="0"/>
              <a:t>рабочий;</a:t>
            </a:r>
          </a:p>
          <a:p>
            <a:r>
              <a:rPr lang="ru-RU" sz="2800" dirty="0"/>
              <a:t>директор;</a:t>
            </a:r>
          </a:p>
          <a:p>
            <a:r>
              <a:rPr lang="ru-RU" sz="2800" dirty="0"/>
              <a:t>специалист по продажам;</a:t>
            </a:r>
          </a:p>
          <a:p>
            <a:r>
              <a:rPr lang="ru-RU" sz="2800" dirty="0"/>
              <a:t>бухгалтер.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383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17C28-2666-4FC7-B4F1-357504E0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31" y="225287"/>
            <a:ext cx="9089271" cy="1705113"/>
          </a:xfrm>
        </p:spPr>
        <p:txBody>
          <a:bodyPr>
            <a:normAutofit fontScale="90000"/>
          </a:bodyPr>
          <a:lstStyle/>
          <a:p>
            <a:r>
              <a:rPr lang="ru-RU" dirty="0"/>
              <a:t>Финансовый план</a:t>
            </a:r>
            <a:br>
              <a:rPr lang="ru-RU" dirty="0"/>
            </a:br>
            <a:r>
              <a:rPr lang="ru-RU" sz="3100" dirty="0"/>
              <a:t>Инвестиции в открытие теплицы выглядят следующим образом: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4F4AC06-E5A6-401C-8B96-F98E493F7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13066"/>
              </p:ext>
            </p:extLst>
          </p:nvPr>
        </p:nvGraphicFramePr>
        <p:xfrm>
          <a:off x="450573" y="1930399"/>
          <a:ext cx="8666924" cy="4298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3462">
                  <a:extLst>
                    <a:ext uri="{9D8B030D-6E8A-4147-A177-3AD203B41FA5}">
                      <a16:colId xmlns:a16="http://schemas.microsoft.com/office/drawing/2014/main" val="3853035138"/>
                    </a:ext>
                  </a:extLst>
                </a:gridCol>
                <a:gridCol w="4333462">
                  <a:extLst>
                    <a:ext uri="{9D8B030D-6E8A-4147-A177-3AD203B41FA5}">
                      <a16:colId xmlns:a16="http://schemas.microsoft.com/office/drawing/2014/main" val="771054205"/>
                    </a:ext>
                  </a:extLst>
                </a:gridCol>
              </a:tblGrid>
              <a:tr h="5372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Инвестиции на открытие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464329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Регистрация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10 000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323931864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Монтаж теплицы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30 000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52539198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Рекламная кампания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20 000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630581839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Аренда на время монтажа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25 000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87143826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Закупка оборудования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521 700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63532694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Прочее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15 000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671958446"/>
                  </a:ext>
                </a:extLst>
              </a:tr>
              <a:tr h="53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 dirty="0">
                          <a:effectLst/>
                        </a:rPr>
                        <a:t>621 700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54464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800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EA7F1-7D92-4398-90FE-C97FD347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413266"/>
            <a:ext cx="8890040" cy="1737926"/>
          </a:xfrm>
        </p:spPr>
        <p:txBody>
          <a:bodyPr>
            <a:normAutofit/>
          </a:bodyPr>
          <a:lstStyle/>
          <a:p>
            <a:r>
              <a:rPr lang="ru-RU" sz="3200" dirty="0"/>
              <a:t>Средние ежемесячные расходы представлены ниже: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27522D-D736-4E47-A758-D2D8FA591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55446"/>
              </p:ext>
            </p:extLst>
          </p:nvPr>
        </p:nvGraphicFramePr>
        <p:xfrm>
          <a:off x="384313" y="1736035"/>
          <a:ext cx="8693426" cy="4706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6713">
                  <a:extLst>
                    <a:ext uri="{9D8B030D-6E8A-4147-A177-3AD203B41FA5}">
                      <a16:colId xmlns:a16="http://schemas.microsoft.com/office/drawing/2014/main" val="3588855898"/>
                    </a:ext>
                  </a:extLst>
                </a:gridCol>
                <a:gridCol w="4346713">
                  <a:extLst>
                    <a:ext uri="{9D8B030D-6E8A-4147-A177-3AD203B41FA5}">
                      <a16:colId xmlns:a16="http://schemas.microsoft.com/office/drawing/2014/main" val="1765391856"/>
                    </a:ext>
                  </a:extLst>
                </a:gridCol>
              </a:tblGrid>
              <a:tr h="3682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Ежемесячные затраты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35800"/>
                  </a:ext>
                </a:extLst>
              </a:tr>
              <a:tr h="66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ФОТ (включая отчисления)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107 370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944002999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Аренда (250 кв.м.)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25 000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241835634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Коммунальные услуги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25 000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162133127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Реклама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10 000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014876332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Бухгалтерия (удаленная)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8 000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56527521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Закупка удобрений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33 049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52786184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Закупка семян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25 779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929086257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Упаковка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9 812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084682023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Непредвиденные расходы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15 000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422824256"/>
                  </a:ext>
                </a:extLst>
              </a:tr>
              <a:tr h="36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2000" dirty="0">
                          <a:effectLst/>
                        </a:rPr>
                        <a:t>259 011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312322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6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6BA33-0FED-4E2E-A621-280C7755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Факторы риска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61DC2-0CB1-4E84-B175-B5E75202F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086678"/>
            <a:ext cx="8878957" cy="532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accent1"/>
                </a:solidFill>
              </a:rPr>
              <a:t>Бизнес по выращиванию зелени в теплицах имеет определенные риски, такие, как:</a:t>
            </a:r>
          </a:p>
          <a:p>
            <a:r>
              <a:rPr lang="ru-RU" sz="2000" dirty="0"/>
              <a:t>Низкий спрос на продукцию. В данном случае нужно постоянно искать новые рынки сбыта и предлагать клиентам новые акции и виды продукции;</a:t>
            </a:r>
          </a:p>
          <a:p>
            <a:r>
              <a:rPr lang="ru-RU" sz="2000" dirty="0"/>
              <a:t>Высокий уровень конкуренции. Выделите свои конкурентные преимущества и изучайте предложения других производителей, чтобы держать руку на пульсе;</a:t>
            </a:r>
          </a:p>
          <a:p>
            <a:r>
              <a:rPr lang="ru-RU" sz="2000" dirty="0"/>
              <a:t>Риск низкого уровня урожая. Чтобы снизить этот вид риска, следует тщательно относиться к нормам посева и ухода за зеленью, внедрять новые технологии;</a:t>
            </a:r>
          </a:p>
          <a:p>
            <a:r>
              <a:rPr lang="ru-RU" sz="2000" dirty="0"/>
              <a:t>Риск поломки оборудования. Чтобы такого не случилось, проводите осмотр систем полива и осветительных приборов, ведь их выход из строя может вам дорого стоить.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865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08CBD-A633-43D6-98F2-63663D252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4" y="1550504"/>
            <a:ext cx="9395792" cy="2500332"/>
          </a:xfrm>
        </p:spPr>
        <p:txBody>
          <a:bodyPr/>
          <a:lstStyle/>
          <a:p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2799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EB763-EE1D-4F94-87E0-4C35FEF3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56" y="150191"/>
            <a:ext cx="8596668" cy="1320800"/>
          </a:xfrm>
        </p:spPr>
        <p:txBody>
          <a:bodyPr/>
          <a:lstStyle/>
          <a:p>
            <a:r>
              <a:rPr lang="ru-RU" sz="4000" dirty="0"/>
              <a:t>Содержание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0C84E9-4355-49F8-9AD8-750986F2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470991"/>
            <a:ext cx="9356035" cy="5049079"/>
          </a:xfrm>
        </p:spPr>
        <p:txBody>
          <a:bodyPr/>
          <a:lstStyle/>
          <a:p>
            <a:r>
              <a:rPr lang="ru-RU" sz="2400" dirty="0"/>
              <a:t>Введение</a:t>
            </a:r>
          </a:p>
          <a:p>
            <a:r>
              <a:rPr lang="ru-RU" sz="2400" dirty="0"/>
              <a:t>Описание бизнеса, продукта или услуги</a:t>
            </a:r>
          </a:p>
          <a:p>
            <a:r>
              <a:rPr lang="ru-RU" sz="2400" dirty="0"/>
              <a:t>Описание рынка сбыта</a:t>
            </a:r>
          </a:p>
          <a:p>
            <a:r>
              <a:rPr lang="ru-RU" sz="2400" dirty="0"/>
              <a:t>Продажи и маркетинг</a:t>
            </a:r>
          </a:p>
          <a:p>
            <a:r>
              <a:rPr lang="ru-RU" sz="2400" dirty="0"/>
              <a:t>План производства</a:t>
            </a:r>
          </a:p>
          <a:p>
            <a:r>
              <a:rPr lang="ru-RU" sz="2400" dirty="0"/>
              <a:t>Организационная структура</a:t>
            </a:r>
          </a:p>
          <a:p>
            <a:r>
              <a:rPr lang="ru-RU" sz="2400" dirty="0"/>
              <a:t>Финансовый план</a:t>
            </a:r>
          </a:p>
          <a:p>
            <a:r>
              <a:rPr lang="ru-RU" sz="2400" dirty="0"/>
              <a:t>Факторы риска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66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66935-E708-46A3-9F01-EAD8F4C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6452"/>
            <a:ext cx="8596668" cy="1320800"/>
          </a:xfrm>
        </p:spPr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2FFD3-7EEE-479F-90D3-214DCFCC9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4" y="1007165"/>
            <a:ext cx="8903988" cy="5320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 каждым годом спрос на натуральные продукты растет. Наблюдается значительный рост числа фермерских магазинов, предлагающих посетителям ассортимент здоровых продуктов, которые поставляются туда, в том числе, из теплиц. </a:t>
            </a:r>
          </a:p>
          <a:p>
            <a:pPr marL="0" indent="0">
              <a:buNone/>
            </a:pPr>
            <a:r>
              <a:rPr lang="ru-RU" sz="2400" dirty="0"/>
              <a:t>Тепличный бизнес в России находится на подъеме: строятся новые комплексы, увеличивается объем производства. Идея организации тепличного хозяйства по выращиванию зелени является актуальной.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4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48C01-AFAD-4A95-ADE5-7D0805B2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Описание бизнеса, продукта или услуги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93A5C7-3E6C-4D2F-B7EE-B98C95A5D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630017"/>
            <a:ext cx="9422295" cy="4863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1"/>
                </a:solidFill>
              </a:rPr>
              <a:t>Можно создать теплицу по выращиванию:</a:t>
            </a:r>
          </a:p>
          <a:p>
            <a:r>
              <a:rPr lang="ru-RU" sz="2800" dirty="0"/>
              <a:t>Клубники;</a:t>
            </a:r>
          </a:p>
          <a:p>
            <a:r>
              <a:rPr lang="ru-RU" sz="2800" dirty="0"/>
              <a:t>Овощей;</a:t>
            </a:r>
          </a:p>
          <a:p>
            <a:r>
              <a:rPr lang="ru-RU" sz="2800" dirty="0"/>
              <a:t>Цветов;</a:t>
            </a:r>
          </a:p>
          <a:p>
            <a:r>
              <a:rPr lang="ru-RU" sz="2800" dirty="0"/>
              <a:t>Рассады;</a:t>
            </a:r>
          </a:p>
          <a:p>
            <a:r>
              <a:rPr lang="ru-RU" sz="2800" dirty="0"/>
              <a:t>Зелени.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D757BA-6EFE-4519-8AD7-6AC44AD74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516835"/>
            <a:ext cx="9090991" cy="593697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В теплицах будет выращиваться следующая продукция:</a:t>
            </a:r>
          </a:p>
          <a:p>
            <a:r>
              <a:rPr lang="ru-RU" sz="2800" dirty="0"/>
              <a:t>петрушка;</a:t>
            </a:r>
          </a:p>
          <a:p>
            <a:r>
              <a:rPr lang="ru-RU" sz="2800" dirty="0"/>
              <a:t>укроп;</a:t>
            </a:r>
          </a:p>
          <a:p>
            <a:r>
              <a:rPr lang="ru-RU" sz="2800" dirty="0"/>
              <a:t>репчатый лук:</a:t>
            </a:r>
          </a:p>
          <a:p>
            <a:r>
              <a:rPr lang="ru-RU" sz="2800" dirty="0"/>
              <a:t>салат;</a:t>
            </a:r>
          </a:p>
          <a:p>
            <a:r>
              <a:rPr lang="ru-RU" sz="2800" dirty="0"/>
              <a:t>базилик.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400" dirty="0"/>
              <a:t>Со временем можно разнообразить ассортимент.</a:t>
            </a:r>
          </a:p>
        </p:txBody>
      </p:sp>
    </p:spTree>
    <p:extLst>
      <p:ext uri="{BB962C8B-B14F-4D97-AF65-F5344CB8AC3E}">
        <p14:creationId xmlns:p14="http://schemas.microsoft.com/office/powerpoint/2010/main" val="208241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AD13-985C-4D39-B417-6221B9A1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Описание рынка сбыта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4DBA2-320A-4A45-8AF1-C47B0287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980661"/>
            <a:ext cx="9223513" cy="5526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1"/>
                </a:solidFill>
              </a:rPr>
              <a:t>Продукция фермерского хозяйства реализуется следующим группам покупателей:</a:t>
            </a:r>
          </a:p>
          <a:p>
            <a:r>
              <a:rPr lang="ru-RU" sz="2400" dirty="0"/>
              <a:t>Продуктовые магазины;</a:t>
            </a:r>
          </a:p>
          <a:p>
            <a:r>
              <a:rPr lang="ru-RU" sz="2400" dirty="0"/>
              <a:t>Овощные ларьки;</a:t>
            </a:r>
          </a:p>
          <a:p>
            <a:r>
              <a:rPr lang="ru-RU" sz="2400" dirty="0"/>
              <a:t>Заводы-производители могут закупать зелень для приготовления своей продукции (приправ, колбасных изделий, полуфабрикатов, консерв);</a:t>
            </a:r>
          </a:p>
          <a:p>
            <a:r>
              <a:rPr lang="ru-RU" sz="2400" dirty="0"/>
              <a:t>Заведения общественного питания (кафе и рестораны) также часто используют зеленые ингредиенты при приготовлении блюд.</a:t>
            </a:r>
          </a:p>
        </p:txBody>
      </p:sp>
    </p:spTree>
    <p:extLst>
      <p:ext uri="{BB962C8B-B14F-4D97-AF65-F5344CB8AC3E}">
        <p14:creationId xmlns:p14="http://schemas.microsoft.com/office/powerpoint/2010/main" val="200291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008EB-AA2A-4A7D-9785-E5A7FE10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Продажи и маркетинг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8259FC-B2DF-419E-BFD7-F2701AEB8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980661"/>
            <a:ext cx="9250017" cy="551290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accent1"/>
                </a:solidFill>
              </a:rPr>
              <a:t>Рассмотрим основные направления маркетинговой политики:</a:t>
            </a:r>
          </a:p>
          <a:p>
            <a:r>
              <a:rPr lang="ru-RU" sz="2000" dirty="0"/>
              <a:t>создание сайта с настроенной рекламной кампанией по ключевым словам. Многие ищут зелень оптом в поисковых сетях, поэтому сайт, который выйдет потенциальному клиенту в поиске будет очень кстати;</a:t>
            </a:r>
          </a:p>
          <a:p>
            <a:r>
              <a:rPr lang="ru-RU" sz="2000" dirty="0"/>
              <a:t>регистрация на специализированных оптовых онлайн-площадках. Это также позволит найти вам уже теплых клиентов, которые находятся в поисках надежного поставщика;</a:t>
            </a:r>
          </a:p>
          <a:p>
            <a:r>
              <a:rPr lang="ru-RU" sz="2000" dirty="0"/>
              <a:t>подача объявлений на онлайн-досках бесплатных объявлений (</a:t>
            </a:r>
            <a:r>
              <a:rPr lang="ru-RU" sz="2000" dirty="0" err="1"/>
              <a:t>Авито</a:t>
            </a:r>
            <a:r>
              <a:rPr lang="ru-RU" sz="2000" dirty="0"/>
              <a:t>, например);</a:t>
            </a:r>
          </a:p>
          <a:p>
            <a:r>
              <a:rPr lang="ru-RU" sz="2000" dirty="0"/>
              <a:t>участие в специализированных выставках — так можно выйти на владельцев супермаркетов и магазинов.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B6751-2B26-4B66-9F76-BB5291CC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ru-RU" dirty="0"/>
              <a:t>План производства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F65139-94D3-4633-952F-2215859E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61391"/>
            <a:ext cx="8877483" cy="584037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Регистрация производится в межрайонном отделении налоговой службы, документы для открытия КФХ:</a:t>
            </a:r>
          </a:p>
          <a:p>
            <a:r>
              <a:rPr lang="ru-RU" sz="2000" dirty="0"/>
              <a:t>Заверенное нотариусом заявление о регистрации крестьянского (фермерского) хозяйства.</a:t>
            </a:r>
          </a:p>
          <a:p>
            <a:r>
              <a:rPr lang="ru-RU" sz="2000" dirty="0"/>
              <a:t>Соглашение о создании КФХ.</a:t>
            </a:r>
          </a:p>
          <a:p>
            <a:r>
              <a:rPr lang="ru-RU" sz="2000" dirty="0"/>
              <a:t>Копия паспорта главы хозяйства.</a:t>
            </a:r>
          </a:p>
          <a:p>
            <a:r>
              <a:rPr lang="ru-RU" sz="2000" dirty="0"/>
              <a:t>Квитанция об уплате гос. пошлины.</a:t>
            </a:r>
          </a:p>
          <a:p>
            <a:r>
              <a:rPr lang="ru-RU" sz="2000" dirty="0"/>
              <a:t>Список кодов деятельности хозяйства ОКВЭД.</a:t>
            </a:r>
          </a:p>
          <a:p>
            <a:r>
              <a:rPr lang="ru-RU" sz="2000" dirty="0"/>
              <a:t>Копии справки о составе семьи (или других документов, подтверждающих родство членов КФХ).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31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4401A1-B7FB-4754-8D0B-26567986E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371061"/>
            <a:ext cx="9011478" cy="6016487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</a:rPr>
              <a:t>Также для того, чтобы продавать продукцию в торговые точки, вам понадобятся:</a:t>
            </a:r>
          </a:p>
          <a:p>
            <a:pPr marL="0" indent="0">
              <a:buNone/>
            </a:pPr>
            <a:endParaRPr lang="ru-RU" sz="2800" dirty="0">
              <a:solidFill>
                <a:schemeClr val="accent1"/>
              </a:solidFill>
            </a:endParaRPr>
          </a:p>
          <a:p>
            <a:r>
              <a:rPr lang="ru-RU" sz="2400" dirty="0"/>
              <a:t>Разрешения от Роспотребнадзора.</a:t>
            </a:r>
          </a:p>
          <a:p>
            <a:r>
              <a:rPr lang="ru-RU" sz="2400" dirty="0"/>
              <a:t>Разрешение от сотрудников пожарной инспекции.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9483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867</Words>
  <Application>Microsoft Office PowerPoint</Application>
  <PresentationFormat>Широкоэкранный</PresentationFormat>
  <Paragraphs>198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Аспект</vt:lpstr>
      <vt:lpstr>Бизнес проект на тему «Теплица»</vt:lpstr>
      <vt:lpstr>Содержание </vt:lpstr>
      <vt:lpstr>Введение</vt:lpstr>
      <vt:lpstr>Описание бизнеса, продукта или услуги</vt:lpstr>
      <vt:lpstr>Презентация PowerPoint</vt:lpstr>
      <vt:lpstr>Описание рынка сбыта</vt:lpstr>
      <vt:lpstr>Продажи и маркетинг</vt:lpstr>
      <vt:lpstr>План производства</vt:lpstr>
      <vt:lpstr>Презентация PowerPoint</vt:lpstr>
      <vt:lpstr>Презентация PowerPoint</vt:lpstr>
      <vt:lpstr>Покупка необходимого инвентаря и оборудования Для работы понадобится следующий перечень оборудования: </vt:lpstr>
      <vt:lpstr>Презентация PowerPoint</vt:lpstr>
      <vt:lpstr>Презентация PowerPoint</vt:lpstr>
      <vt:lpstr>Презентация PowerPoint</vt:lpstr>
      <vt:lpstr>Финансовый план Инвестиции в открытие теплицы выглядят следующим образом: </vt:lpstr>
      <vt:lpstr>Средние ежемесячные расходы представлены ниже:</vt:lpstr>
      <vt:lpstr>Факторы риска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проект на тему «Теплица»</dc:title>
  <dc:creator>Hp</dc:creator>
  <cp:lastModifiedBy>Hp</cp:lastModifiedBy>
  <cp:revision>5</cp:revision>
  <dcterms:created xsi:type="dcterms:W3CDTF">2020-04-02T07:32:45Z</dcterms:created>
  <dcterms:modified xsi:type="dcterms:W3CDTF">2020-04-02T08:09:39Z</dcterms:modified>
</cp:coreProperties>
</file>