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20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_rels/notesSlide12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.xml.rels" ContentType="application/vnd.openxmlformats-package.relationships+xml"/>
  <Override PartName="/ppt/notesSlides/_rels/notesSlide13.xml.rels" ContentType="application/vnd.openxmlformats-package.relationships+xml"/>
  <Override PartName="/ppt/notesSlides/notesSlide1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8.xml" ContentType="application/vnd.openxmlformats-officedocument.presentationml.notesSlide+xml"/>
  <Override PartName="/ppt/_rels/presentation.xml.rels" ContentType="application/vnd.openxmlformats-package.relationships+xml"/>
  <Override PartName="/ppt/media/image8.png" ContentType="image/png"/>
  <Override PartName="/ppt/media/image10.png" ContentType="image/png"/>
  <Override PartName="/ppt/media/image12.png" ContentType="image/png"/>
  <Override PartName="/ppt/media/image21.png" ContentType="image/png"/>
  <Override PartName="/ppt/media/image30.png" ContentType="image/png"/>
  <Override PartName="/ppt/media/image14.png" ContentType="image/png"/>
  <Override PartName="/ppt/media/image23.png" ContentType="image/png"/>
  <Override PartName="/ppt/media/image27.png" ContentType="image/png"/>
  <Override PartName="/ppt/media/image1.png" ContentType="image/png"/>
  <Override PartName="/ppt/media/image29.png" ContentType="image/png"/>
  <Override PartName="/ppt/media/image16.emf" ContentType="image/x-emf"/>
  <Override PartName="/ppt/media/image3.png" ContentType="image/png"/>
  <Override PartName="/ppt/media/image25.emf" ContentType="image/x-emf"/>
  <Override PartName="/ppt/media/image18.emf" ContentType="image/x-emf"/>
  <Override PartName="/ppt/media/image5.png" ContentType="image/png"/>
  <Override PartName="/ppt/media/image7.png" ContentType="image/png"/>
  <Override PartName="/ppt/media/image9.png" ContentType="image/png"/>
  <Override PartName="/ppt/media/image11.png" ContentType="image/png"/>
  <Override PartName="/ppt/media/image20.png" ContentType="image/png"/>
  <Override PartName="/ppt/media/image13.png" ContentType="image/png"/>
  <Override PartName="/ppt/media/image22.png" ContentType="image/png"/>
  <Override PartName="/ppt/media/image31.png" ContentType="image/png"/>
  <Override PartName="/ppt/media/image15.png" ContentType="image/png"/>
  <Override PartName="/ppt/media/image24.png" ContentType="image/png"/>
  <Override PartName="/ppt/media/image17.png" ContentType="image/png"/>
  <Override PartName="/ppt/media/image26.png" ContentType="image/png"/>
  <Override PartName="/ppt/media/image19.png" ContentType="image/png"/>
  <Override PartName="/ppt/media/image28.png" ContentType="image/png"/>
  <Override PartName="/ppt/media/image2.png" ContentType="image/png"/>
  <Override PartName="/ppt/media/image4.png" ContentType="image/png"/>
  <Override PartName="/ppt/media/image6.png" ContentType="image/png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28.xml.rels" ContentType="application/vnd.openxmlformats-package.relationships+xml"/>
  <Override PartName="/ppt/slides/_rels/slide23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5.xml" ContentType="application/vnd.openxmlformats-officedocument.presentationml.slide+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notesMasterIdLst>
    <p:notesMasterId r:id="rId3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</p:sldIdLst>
  <p:sldSz cx="9144000" cy="6858000"/>
  <p:notesSz cx="6796087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1"/>
          <p:cNvSpPr/>
          <p:nvPr/>
        </p:nvSpPr>
        <p:spPr>
          <a:xfrm>
            <a:off x="0" y="0"/>
            <a:ext cx="6796800" cy="9925200"/>
          </a:xfrm>
          <a:prstGeom prst="rect">
            <a:avLst/>
          </a:prstGeom>
          <a:solidFill>
            <a:srgbClr val="ffffff"/>
          </a:solidFill>
        </p:spPr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6191F151-4181-4151-9161-911121717111}" type="slidenum">
              <a:rPr lang="ru-RU" sz="1200"/>
              <a:t>&lt;номер&gt;</a:t>
            </a:fld>
            <a:endParaRPr/>
          </a:p>
        </p:txBody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906480" y="4714560"/>
            <a:ext cx="498312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11615141-1191-4151-A141-518161E1B1C1}" type="slidenum">
              <a:rPr lang="ru-RU" sz="1200"/>
              <a:t>&lt;номер&gt;</a:t>
            </a:fld>
            <a:endParaRPr/>
          </a:p>
        </p:txBody>
      </p:sp>
      <p:sp>
        <p:nvSpPr>
          <p:cNvPr id="204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A141A181-11B1-4171-81F1-116171D131F1}" type="slidenum">
              <a:rPr lang="ru-RU" sz="1200"/>
              <a:t>&lt;номер&gt;</a:t>
            </a:fld>
            <a:endParaRPr/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914151F1-3161-4171-8191-A1D1E18141C1}" type="slidenum">
              <a:rPr lang="ru-RU" sz="1200"/>
              <a:t>&lt;номер&gt;</a:t>
            </a:fld>
            <a:endParaRPr/>
          </a:p>
        </p:txBody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61B171D1-F181-4191-A1F1-8191D1110131}" type="slidenum">
              <a:rPr lang="ru-RU" sz="1200"/>
              <a:t>&lt;номер&gt;</a:t>
            </a:fld>
            <a:endParaRPr/>
          </a:p>
        </p:txBody>
      </p:sp>
      <p:sp>
        <p:nvSpPr>
          <p:cNvPr id="210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8121E181-F121-4121-9141-119131F1B1F1}" type="slidenum">
              <a:rPr lang="ru-RU" sz="1200"/>
              <a:t>&lt;номер&gt;</a:t>
            </a:fld>
            <a:endParaRPr/>
          </a:p>
        </p:txBody>
      </p:sp>
      <p:sp>
        <p:nvSpPr>
          <p:cNvPr id="212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11C1C1B1-6141-4141-9151-51E1111141B1}" type="slidenum">
              <a:rPr lang="ru-RU" sz="1200"/>
              <a:t>&lt;номер&gt;</a:t>
            </a:fld>
            <a:endParaRPr/>
          </a:p>
        </p:txBody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21915191-E131-4171-B121-610131412131}" type="slidenum">
              <a:rPr lang="ru-RU" sz="1200"/>
              <a:t>&lt;номер&gt;</a:t>
            </a:fld>
            <a:endParaRPr/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81213171-E1F1-4191-91E1-615111C19141}" type="slidenum">
              <a:rPr lang="ru-RU" sz="1200"/>
              <a:t>&lt;номер&gt;</a:t>
            </a:fld>
            <a:endParaRPr/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6121D121-41C1-4101-A1B1-E1C121813191}" type="slidenum">
              <a:rPr lang="ru-RU" sz="1200"/>
              <a:t>&lt;номер&gt;</a:t>
            </a:fld>
            <a:endParaRPr/>
          </a:p>
        </p:txBody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E1C13171-E1C1-4111-B141-6161719121D1}" type="slidenum">
              <a:rPr lang="ru-RU" sz="1200"/>
              <a:t>&lt;номер&gt;</a:t>
            </a:fld>
            <a:endParaRPr/>
          </a:p>
        </p:txBody>
      </p:sp>
      <p:sp>
        <p:nvSpPr>
          <p:cNvPr id="222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21B13171-2121-4191-9101-31E101A101C1}" type="slidenum">
              <a:rPr lang="ru-RU" sz="1200"/>
              <a:t>&lt;номер&gt;</a:t>
            </a:fld>
            <a:endParaRPr/>
          </a:p>
        </p:txBody>
      </p:sp>
      <p:sp>
        <p:nvSpPr>
          <p:cNvPr id="224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0101A1E1-1131-4101-9121-C17181A12161}" type="slidenum">
              <a:rPr lang="ru-RU" sz="1200"/>
              <a:t>&lt;номер&gt;</a:t>
            </a:fld>
            <a:endParaRPr/>
          </a:p>
        </p:txBody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3849840" y="9429840"/>
            <a:ext cx="2944800" cy="171000"/>
          </a:xfrm>
          <a:prstGeom prst="rect">
            <a:avLst/>
          </a:prstGeom>
        </p:spPr>
        <p:txBody>
          <a:bodyPr anchor="b" bIns="46080" lIns="92160" rIns="92160" tIns="46080" wrap="none"/>
          <a:p>
            <a:pPr algn="r">
              <a:buFont typeface="StarSymbol"/>
              <a:buChar char=""/>
            </a:pPr>
            <a:fld id="{018161A1-A1D1-41A1-9151-5121A18141A1}" type="slidenum">
              <a:rPr lang="ru-RU" sz="1200"/>
              <a:t>&lt;номер&gt;</a:t>
            </a:fld>
            <a:endParaRPr/>
          </a:p>
        </p:txBody>
      </p:sp>
      <p:sp>
        <p:nvSpPr>
          <p:cNvPr id="228" name="PlaceHolder 2"/>
          <p:cNvSpPr>
            <a:spLocks noGrp="1"/>
          </p:cNvSpPr>
          <p:nvPr>
            <p:ph type="body"/>
          </p:nvPr>
        </p:nvSpPr>
        <p:spPr>
          <a:xfrm>
            <a:off x="679320" y="4714560"/>
            <a:ext cx="5437440" cy="4467600"/>
          </a:xfrm>
          <a:prstGeom prst="rect">
            <a:avLst/>
          </a:prstGeom>
        </p:spPr>
        <p:txBody>
          <a:bodyPr bIns="46080" lIns="92160" rIns="92160" tIns="46080" wrap="none"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77400"/>
            <a:ext cx="82296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3880" y="36774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774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39780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76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39776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39776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128880"/>
            <a:ext cx="8229600" cy="544896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774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39776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39776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3880" y="36774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82080"/>
            <a:ext cx="8229600" cy="152856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3880" y="1600200"/>
            <a:ext cx="401580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77400"/>
            <a:ext cx="8229240" cy="1896840"/>
          </a:xfrm>
          <a:prstGeom prst="rect">
            <a:avLst/>
          </a:prstGeom>
        </p:spPr>
        <p:txBody>
          <a:bodyPr bIns="46800" lIns="90000" rIns="90000" tIns="4680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cc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128880"/>
            <a:ext cx="8229600" cy="14346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3977640"/>
          </a:xfrm>
          <a:prstGeom prst="rect">
            <a:avLst/>
          </a:prstGeom>
        </p:spPr>
        <p:txBody>
          <a:bodyPr bIns="46800" lIns="90000" rIns="90000" tIns="46800" wrap="none"/>
          <a:p>
            <a:pPr>
              <a:buFont typeface="Arial"/>
              <a:buChar char="•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Font typeface="Arial"/>
              <a:buChar char="–"/>
            </a:pPr>
            <a:r>
              <a:rPr lang="ru-RU"/>
              <a:t>Второй уровень структуры</a:t>
            </a:r>
            <a:endParaRPr/>
          </a:p>
          <a:p>
            <a:pPr lvl="2">
              <a:buFont typeface="Arial"/>
              <a:buChar char="•"/>
            </a:pPr>
            <a:r>
              <a:rPr lang="ru-RU"/>
              <a:t>Третий уровень структуры</a:t>
            </a:r>
            <a:endParaRPr/>
          </a:p>
          <a:p>
            <a:pPr lvl="3">
              <a:buFont typeface="Arial"/>
              <a:buChar char="–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Font typeface="Arial"/>
              <a:buChar char="»"/>
            </a:pPr>
            <a:r>
              <a:rPr lang="ru-RU"/>
              <a:t>Пятый уровень структуры</a:t>
            </a:r>
            <a:endParaRPr/>
          </a:p>
          <a:p>
            <a:pPr lvl="5">
              <a:buFont typeface="Arial"/>
              <a:buChar char="»"/>
            </a:pPr>
            <a:r>
              <a:rPr lang="ru-RU"/>
              <a:t>Шестой уровень структуры</a:t>
            </a:r>
            <a:endParaRPr/>
          </a:p>
          <a:p>
            <a:pPr lvl="6">
              <a:buFont typeface="Arial"/>
              <a:buChar char="»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image" Target="../media/image15.png"/><Relationship Id="rId2" Type="http://schemas.openxmlformats.org/officeDocument/2006/relationships/image" Target="../media/image16.e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image" Target="../media/image17.png"/><Relationship Id="rId2" Type="http://schemas.openxmlformats.org/officeDocument/2006/relationships/image" Target="../media/image18.e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image" Target="../media/image19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image" Target="../media/image20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1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2.png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hyperlink" Target="file:///C:/Users/&#1059;&#1054;/Desktop/&#1053;&#1072;%20&#1089;&#1072;&#1081;&#1090;%20&#1059;&#1054;/&#1060;&#1086;&#1088;&#1084;&#1099;%20&#1086;&#1088;&#1075;&#1072;&#1085;&#1080;&#1079;&#1072;&#1094;&#1080;&#1080;%20&#1084;&#1077;&#1090;&#1086;&#1076;&#1080;&#1095;&#1077;&#1089;&#1082;&#1086;&#1081;%20&#1088;&#1072;&#1073;&#1086;&#1090;&#1099;.doc" TargetMode="External"/><Relationship Id="rId2" Type="http://schemas.openxmlformats.org/officeDocument/2006/relationships/image" Target="../media/image23.pn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image" Target="../media/image24.png"/><Relationship Id="rId2" Type="http://schemas.openxmlformats.org/officeDocument/2006/relationships/image" Target="../media/image25.emf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image" Target="../media/image26.png"/><Relationship Id="rId2" Type="http://schemas.openxmlformats.org/officeDocument/2006/relationships/slideLayout" Target="../slideLayouts/slideLayout1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image" Target="../media/image27.png"/><Relationship Id="rId2" Type="http://schemas.openxmlformats.org/officeDocument/2006/relationships/slideLayout" Target="../slideLayouts/slideLayout1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image" Target="../media/image28.png"/><Relationship Id="rId2" Type="http://schemas.openxmlformats.org/officeDocument/2006/relationships/slideLayout" Target="../slideLayouts/slideLayout1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image" Target="../media/image29.png"/><Relationship Id="rId2" Type="http://schemas.openxmlformats.org/officeDocument/2006/relationships/slideLayout" Target="../slideLayouts/slideLayout1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image" Target="../media/image30.png"/><Relationship Id="rId2" Type="http://schemas.openxmlformats.org/officeDocument/2006/relationships/slideLayout" Target="../slideLayouts/slideLayout1.xml"/>
</Relationships>
</file>

<file path=ppt/slides/_rels/slide28.xml.rels><?xml version="1.0" encoding="UTF-8"?>
<Relationships xmlns="http://schemas.openxmlformats.org/package/2006/relationships"><Relationship Id="rId1" Type="http://schemas.openxmlformats.org/officeDocument/2006/relationships/image" Target="../media/image31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Shape 1"/>
          <p:cNvSpPr txBox="1"/>
          <p:nvPr/>
        </p:nvSpPr>
        <p:spPr>
          <a:xfrm>
            <a:off x="3124080" y="6244920"/>
            <a:ext cx="289584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buFont typeface="StarSymbol"/>
              <a:buChar char=""/>
            </a:pPr>
            <a:fld id="{F14131D1-6181-41E1-B121-C1D151616101}" type="slidenum">
              <a:rPr lang="ru-RU" sz="1400"/>
              <a:t>&lt;номер&gt;</a:t>
            </a:fld>
            <a:endParaRPr/>
          </a:p>
        </p:txBody>
      </p:sp>
      <p:sp>
        <p:nvSpPr>
          <p:cNvPr id="37" name="Rectangle 2"/>
          <p:cNvSpPr/>
          <p:nvPr/>
        </p:nvSpPr>
        <p:spPr>
          <a:xfrm>
            <a:off x="500040" y="2428560"/>
            <a:ext cx="7958160" cy="947160"/>
          </a:xfrm>
          <a:prstGeom prst="rect">
            <a:avLst/>
          </a:prstGeom>
        </p:spPr>
      </p:sp>
      <p:sp>
        <p:nvSpPr>
          <p:cNvPr id="38" name="TextShape 3"/>
          <p:cNvSpPr txBox="1"/>
          <p:nvPr/>
        </p:nvSpPr>
        <p:spPr>
          <a:xfrm>
            <a:off x="500040" y="2428560"/>
            <a:ext cx="7958160" cy="94716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2800">
                <a:solidFill>
                  <a:srgbClr val="003399"/>
                </a:solidFill>
                <a:latin typeface="Arial Black"/>
              </a:rPr>
              <a:t>МЕТОДИЧЕСКАЯ РАБОТА ПО СОПРОВОЖДЕНИЮ ВВЕДЕНИЯ ФГОС</a:t>
            </a:r>
            <a:endParaRPr/>
          </a:p>
        </p:txBody>
      </p:sp>
      <p:sp>
        <p:nvSpPr>
          <p:cNvPr id="39" name="TextShape 4"/>
          <p:cNvSpPr txBox="1"/>
          <p:nvPr/>
        </p:nvSpPr>
        <p:spPr>
          <a:xfrm>
            <a:off x="285480" y="628632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  <p:pic>
        <p:nvPicPr>
          <p:cNvPr descr="" id="40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4356000" cy="1189080"/>
          </a:xfrm>
          <a:prstGeom prst="rect">
            <a:avLst/>
          </a:prstGeom>
        </p:spPr>
      </p:pic>
    </p:spTree>
  </p:cSld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C1D1E141-91A1-4121-81C1-F11131C16161}" type="slidenum">
              <a:rPr lang="ru-RU" sz="1400"/>
              <a:t>&lt;номер&gt;</a:t>
            </a:fld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0" y="1341000"/>
            <a:ext cx="9144000" cy="532764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Принцип "зоны ближайшего развития"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(обоснован Л.С. Выготским для обучения детей). В качестве "зоны ближайшего профессионального развития" выступает та зона, в которой педагог с помощью своих коллег, ученых, изучаемой литературы может разрешить возникшие проблемы в профессиональной деятельности. При этом "зона ближайшего профессионального развития" для каждого педагога сугубо индивидуальна.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Реализация данного принципа предполагает: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изучение профессиональных трудностей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, выявление проблем в деятельности педагога при внедрении ФГОС; 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актуализацию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</a:t>
            </a:r>
            <a:r>
              <a:rPr lang="ru-RU" sz="1900">
                <a:solidFill>
                  <a:srgbClr val="cc0000"/>
                </a:solidFill>
                <a:latin typeface="Arial Black"/>
              </a:rPr>
              <a:t>необходимых 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для профессионального роста </a:t>
            </a:r>
            <a:r>
              <a:rPr lang="ru-RU" sz="1900">
                <a:solidFill>
                  <a:srgbClr val="cc0000"/>
                </a:solidFill>
                <a:latin typeface="Arial Black"/>
              </a:rPr>
              <a:t>знаний и умений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(оказание помощи педагогу в осознании своих профессиональных трудностей и проблем); 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определение индивидуальных задач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повышения педагогической квалификации; 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составление программы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профессионального роста педагога; 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систематическую оценку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решения поставленных задач и реализации программы, их корректировку.</a:t>
            </a:r>
            <a:r>
              <a:rPr lang="ru-RU" sz="1900"/>
              <a:t> </a:t>
            </a:r>
            <a:endParaRPr/>
          </a:p>
        </p:txBody>
      </p:sp>
      <p:sp>
        <p:nvSpPr>
          <p:cNvPr id="88" name="Rectangle 3"/>
          <p:cNvSpPr/>
          <p:nvPr/>
        </p:nvSpPr>
        <p:spPr>
          <a:xfrm>
            <a:off x="0" y="-360"/>
            <a:ext cx="9144000" cy="119700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89" name="TextShape 4"/>
          <p:cNvSpPr txBox="1"/>
          <p:nvPr/>
        </p:nvSpPr>
        <p:spPr>
          <a:xfrm>
            <a:off x="0" y="-360"/>
            <a:ext cx="9144000" cy="567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Индивидуально ориентированный подход </a:t>
            </a:r>
            <a:endParaRPr/>
          </a:p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в организации методической работы</a:t>
            </a:r>
            <a:endParaRPr/>
          </a:p>
        </p:txBody>
      </p:sp>
      <p:pic>
        <p:nvPicPr>
          <p:cNvPr descr="" id="90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91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C1E1F1A1-C171-4171-B131-B14191E1C1C1}" type="slidenum">
              <a:rPr lang="ru-RU" sz="1400"/>
              <a:t>&lt;номер&gt;</a:t>
            </a:fld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0" y="1341000"/>
            <a:ext cx="9144000" cy="532764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2000">
                <a:solidFill>
                  <a:srgbClr val="cc0000"/>
                </a:solidFill>
                <a:latin typeface="Arial Black"/>
              </a:rPr>
              <a:t>Принцип сочетания индивидуальных и групповых форм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методической работы предполагает, что каждый педагог может объединиться с другими педагогами или включиться в работу специально организованных групп.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2000">
                <a:solidFill>
                  <a:srgbClr val="003399"/>
                </a:solidFill>
                <a:latin typeface="Arial Black"/>
              </a:rPr>
              <a:t>Реализация данного принципа предусматривает: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2000">
                <a:solidFill>
                  <a:srgbClr val="003399"/>
                </a:solidFill>
                <a:latin typeface="Arial Black"/>
              </a:rPr>
              <a:t>•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	</a:t>
            </a:r>
            <a:r>
              <a:rPr lang="ru-RU" sz="2000">
                <a:solidFill>
                  <a:srgbClr val="cc0000"/>
                </a:solidFill>
                <a:latin typeface="Arial Black"/>
              </a:rPr>
              <a:t>изучение профессиональных проблем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, интересов, потребностей педагогов, их классификацию и определение наиболее распространенных, типичных запросов педагогов;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2000">
                <a:solidFill>
                  <a:srgbClr val="003399"/>
                </a:solidFill>
                <a:latin typeface="Arial Black"/>
              </a:rPr>
              <a:t>•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	</a:t>
            </a:r>
            <a:r>
              <a:rPr lang="ru-RU" sz="2000">
                <a:solidFill>
                  <a:srgbClr val="cc0000"/>
                </a:solidFill>
                <a:latin typeface="Arial Black"/>
              </a:rPr>
              <a:t>определение востребованной тематики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и соответственно различных групповых </a:t>
            </a:r>
            <a:r>
              <a:rPr lang="ru-RU" sz="2000">
                <a:solidFill>
                  <a:srgbClr val="cc0000"/>
                </a:solidFill>
                <a:latin typeface="Arial Black"/>
              </a:rPr>
              <a:t>форм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методической работы;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2000">
                <a:solidFill>
                  <a:srgbClr val="003399"/>
                </a:solidFill>
                <a:latin typeface="Arial Black"/>
              </a:rPr>
              <a:t>•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	</a:t>
            </a:r>
            <a:r>
              <a:rPr lang="ru-RU" sz="2000">
                <a:solidFill>
                  <a:srgbClr val="cc0000"/>
                </a:solidFill>
                <a:latin typeface="Arial Black"/>
              </a:rPr>
              <a:t>предоставление возможности каждому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педагогу </a:t>
            </a:r>
            <a:r>
              <a:rPr lang="ru-RU" sz="2000">
                <a:solidFill>
                  <a:srgbClr val="cc0000"/>
                </a:solidFill>
                <a:latin typeface="Arial Black"/>
              </a:rPr>
              <a:t>выбирать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свои способы и формы повышения мастерства, добровольно участвовать в различных семинарах, на курсах и в других формах методической работы;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2000">
                <a:solidFill>
                  <a:srgbClr val="003399"/>
                </a:solidFill>
                <a:latin typeface="Arial Black"/>
              </a:rPr>
              <a:t>•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	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возможность самому педагогу предложить </a:t>
            </a:r>
            <a:r>
              <a:rPr lang="ru-RU" sz="2000">
                <a:solidFill>
                  <a:srgbClr val="cc0000"/>
                </a:solidFill>
                <a:latin typeface="Arial Black"/>
              </a:rPr>
              <a:t>индивидуальную форму повышения квалификации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.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</a:t>
            </a:r>
            <a:endParaRPr/>
          </a:p>
        </p:txBody>
      </p:sp>
      <p:sp>
        <p:nvSpPr>
          <p:cNvPr id="94" name="Rectangle 3"/>
          <p:cNvSpPr/>
          <p:nvPr/>
        </p:nvSpPr>
        <p:spPr>
          <a:xfrm>
            <a:off x="0" y="-360"/>
            <a:ext cx="9144000" cy="119700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95" name="TextShape 4"/>
          <p:cNvSpPr txBox="1"/>
          <p:nvPr/>
        </p:nvSpPr>
        <p:spPr>
          <a:xfrm>
            <a:off x="0" y="-360"/>
            <a:ext cx="9144000" cy="567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Индивидуально ориентированный подход </a:t>
            </a:r>
            <a:endParaRPr/>
          </a:p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в организации методической работы</a:t>
            </a:r>
            <a:endParaRPr/>
          </a:p>
        </p:txBody>
      </p:sp>
      <p:pic>
        <p:nvPicPr>
          <p:cNvPr descr="" id="96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97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41414101-71A1-4171-81A1-710121110151}" type="slidenum">
              <a:rPr lang="ru-RU" sz="1400"/>
              <a:t>&lt;номер&gt;</a:t>
            </a:fld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0" y="907560"/>
            <a:ext cx="9144000" cy="576108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>
                <a:solidFill>
                  <a:srgbClr val="cc0000"/>
                </a:solidFill>
                <a:latin typeface="Arial Black"/>
              </a:rPr>
              <a:t>Принцип стимулирования творческого роста</a:t>
            </a:r>
            <a:r>
              <a:rPr lang="ru-RU">
                <a:solidFill>
                  <a:srgbClr val="003399"/>
                </a:solidFill>
                <a:latin typeface="Arial Black"/>
              </a:rPr>
              <a:t> педагогов на основе разработанной системы моральных и материальных стимулов требует создания условий для формирования мотивации профессионального самосовершенствования. Среди мотивов можно выделить следующие: мотивы успеха, преодоления профессиональных затруднений, направленные на улучшение материального благополучия, профессионального признания, карьерные мотивы и др.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>
                <a:solidFill>
                  <a:srgbClr val="003399"/>
                </a:solidFill>
                <a:latin typeface="Arial Black"/>
              </a:rPr>
              <a:t>Реализация данного принципа предполагает: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>
                <a:solidFill>
                  <a:srgbClr val="003399"/>
                </a:solidFill>
                <a:latin typeface="Arial Black"/>
              </a:rPr>
              <a:t>•</a:t>
            </a:r>
            <a:r>
              <a:rPr lang="ru-RU">
                <a:solidFill>
                  <a:srgbClr val="003399"/>
                </a:solidFill>
                <a:latin typeface="Arial Black"/>
              </a:rPr>
              <a:t>	</a:t>
            </a:r>
            <a:r>
              <a:rPr lang="ru-RU">
                <a:solidFill>
                  <a:srgbClr val="cc0000"/>
                </a:solidFill>
                <a:latin typeface="Arial Black"/>
              </a:rPr>
              <a:t>систематическое отслеживание результатов</a:t>
            </a:r>
            <a:r>
              <a:rPr lang="ru-RU">
                <a:solidFill>
                  <a:srgbClr val="003399"/>
                </a:solidFill>
                <a:latin typeface="Arial Black"/>
              </a:rPr>
              <a:t> деятельности, объективную </a:t>
            </a:r>
            <a:r>
              <a:rPr lang="ru-RU">
                <a:solidFill>
                  <a:srgbClr val="cc0000"/>
                </a:solidFill>
                <a:latin typeface="Arial Black"/>
              </a:rPr>
              <a:t>оценку профессионального роста</a:t>
            </a:r>
            <a:r>
              <a:rPr lang="ru-RU">
                <a:solidFill>
                  <a:srgbClr val="003399"/>
                </a:solidFill>
                <a:latin typeface="Arial Black"/>
              </a:rPr>
              <a:t> педагогов и педагогических коллективов;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>
                <a:solidFill>
                  <a:srgbClr val="003399"/>
                </a:solidFill>
                <a:latin typeface="Arial Black"/>
              </a:rPr>
              <a:t>•</a:t>
            </a:r>
            <a:r>
              <a:rPr lang="ru-RU">
                <a:solidFill>
                  <a:srgbClr val="003399"/>
                </a:solidFill>
                <a:latin typeface="Arial Black"/>
              </a:rPr>
              <a:t>	</a:t>
            </a:r>
            <a:r>
              <a:rPr lang="ru-RU">
                <a:solidFill>
                  <a:srgbClr val="cc0000"/>
                </a:solidFill>
                <a:latin typeface="Arial Black"/>
              </a:rPr>
              <a:t>оказание помощи</a:t>
            </a:r>
            <a:r>
              <a:rPr lang="ru-RU">
                <a:solidFill>
                  <a:srgbClr val="003399"/>
                </a:solidFill>
                <a:latin typeface="Arial Black"/>
              </a:rPr>
              <a:t> педагогу, педагогическому коллективу в определении тех сфер деятельности, где можно достичь успеха, проявить свои сильные стороны, показать образец решения проблемы для других своих коллег;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>
                <a:solidFill>
                  <a:srgbClr val="003399"/>
                </a:solidFill>
                <a:latin typeface="Arial Black"/>
              </a:rPr>
              <a:t>•</a:t>
            </a:r>
            <a:r>
              <a:rPr lang="ru-RU">
                <a:solidFill>
                  <a:srgbClr val="003399"/>
                </a:solidFill>
                <a:latin typeface="Arial Black"/>
              </a:rPr>
              <a:t>	</a:t>
            </a:r>
            <a:r>
              <a:rPr lang="ru-RU">
                <a:solidFill>
                  <a:srgbClr val="cc0000"/>
                </a:solidFill>
                <a:latin typeface="Arial Black"/>
              </a:rPr>
              <a:t>определение системы средств</a:t>
            </a:r>
            <a:r>
              <a:rPr lang="ru-RU">
                <a:solidFill>
                  <a:srgbClr val="003399"/>
                </a:solidFill>
                <a:latin typeface="Arial Black"/>
              </a:rPr>
              <a:t>, побуждающих каждого к поиску и творчеству, с учетом особенностей педагогов, их возможностей;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>
                <a:solidFill>
                  <a:srgbClr val="003399"/>
                </a:solidFill>
                <a:latin typeface="Arial Black"/>
              </a:rPr>
              <a:t>•</a:t>
            </a:r>
            <a:r>
              <a:rPr lang="ru-RU">
                <a:solidFill>
                  <a:srgbClr val="003399"/>
                </a:solidFill>
                <a:latin typeface="Arial Black"/>
              </a:rPr>
              <a:t>	</a:t>
            </a:r>
            <a:r>
              <a:rPr lang="ru-RU">
                <a:solidFill>
                  <a:srgbClr val="cc0000"/>
                </a:solidFill>
                <a:latin typeface="Arial Black"/>
              </a:rPr>
              <a:t>разработку положений</a:t>
            </a:r>
            <a:r>
              <a:rPr lang="ru-RU">
                <a:solidFill>
                  <a:srgbClr val="003399"/>
                </a:solidFill>
                <a:latin typeface="Arial Black"/>
              </a:rPr>
              <a:t> о коллективных и индивидуальных конкурсах, смотрах по результатам инновационной, творческой деятельности педагогов;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>
                <a:solidFill>
                  <a:srgbClr val="003399"/>
                </a:solidFill>
                <a:latin typeface="Arial Black"/>
              </a:rPr>
              <a:t>•</a:t>
            </a:r>
            <a:r>
              <a:rPr lang="ru-RU">
                <a:solidFill>
                  <a:srgbClr val="003399"/>
                </a:solidFill>
                <a:latin typeface="Arial Black"/>
              </a:rPr>
              <a:t>	</a:t>
            </a:r>
            <a:r>
              <a:rPr lang="ru-RU">
                <a:solidFill>
                  <a:srgbClr val="cc0000"/>
                </a:solidFill>
                <a:latin typeface="Arial Black"/>
              </a:rPr>
              <a:t>поддержку, поощрение инициативы</a:t>
            </a:r>
            <a:r>
              <a:rPr lang="ru-RU">
                <a:solidFill>
                  <a:srgbClr val="003399"/>
                </a:solidFill>
                <a:latin typeface="Arial Black"/>
              </a:rPr>
              <a:t> педагогов в постановке и решении профессиональных проблем, целенаправленно занимающихся самообразованием.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</p:txBody>
      </p:sp>
      <p:sp>
        <p:nvSpPr>
          <p:cNvPr id="100" name="Rectangle 3"/>
          <p:cNvSpPr/>
          <p:nvPr/>
        </p:nvSpPr>
        <p:spPr>
          <a:xfrm>
            <a:off x="0" y="0"/>
            <a:ext cx="9144000" cy="83664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01" name="TextShape 4"/>
          <p:cNvSpPr txBox="1"/>
          <p:nvPr/>
        </p:nvSpPr>
        <p:spPr>
          <a:xfrm>
            <a:off x="0" y="0"/>
            <a:ext cx="9144000" cy="567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Индивидуально ориентированный подход </a:t>
            </a:r>
            <a:endParaRPr/>
          </a:p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в организации методической работы</a:t>
            </a:r>
            <a:endParaRPr/>
          </a:p>
        </p:txBody>
      </p:sp>
      <p:pic>
        <p:nvPicPr>
          <p:cNvPr descr="" id="102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91917161-E1B1-41D1-9151-71B1F1D11141}" type="slidenum">
              <a:rPr lang="ru-RU" sz="1400"/>
              <a:t>&lt;номер&gt;</a:t>
            </a:fld>
            <a:endParaRPr/>
          </a:p>
        </p:txBody>
      </p:sp>
      <p:sp>
        <p:nvSpPr>
          <p:cNvPr id="104" name="TextShape 2"/>
          <p:cNvSpPr txBox="1"/>
          <p:nvPr/>
        </p:nvSpPr>
        <p:spPr>
          <a:xfrm>
            <a:off x="0" y="981000"/>
            <a:ext cx="9144000" cy="568800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Принцип непрерывности и преемственности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предусматривает постоянный профессиональный рост педагогов, а также учет уровня их реальной профессиональной готовности к внедрению ФГОС.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Этот принцип означает: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•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	</a:t>
            </a:r>
            <a:r>
              <a:rPr lang="ru-RU" sz="1900">
                <a:solidFill>
                  <a:srgbClr val="cc0000"/>
                </a:solidFill>
                <a:latin typeface="Arial Black"/>
              </a:rPr>
              <a:t>обеспечение целостности, систематичности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методической деятельности в ОУ;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•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	</a:t>
            </a:r>
            <a:r>
              <a:rPr lang="ru-RU" sz="1900">
                <a:solidFill>
                  <a:srgbClr val="cc0000"/>
                </a:solidFill>
                <a:latin typeface="Arial Black"/>
              </a:rPr>
              <a:t>координацию, согласованность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деятельности всех субъектов внедрения ФГОС;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•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	</a:t>
            </a:r>
            <a:r>
              <a:rPr lang="ru-RU" sz="1900">
                <a:solidFill>
                  <a:srgbClr val="cc0000"/>
                </a:solidFill>
                <a:latin typeface="Arial Black"/>
              </a:rPr>
              <a:t>сохранение традиций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ранее используемых эффективных форм методической работы, а также внедрение новых; 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учет опыта, уровня подготовленности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педагога, а также определение перспектив его профессионального роста,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выбор 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форм и методов методической работы, обеспечивающий развитие творческих способностей и предусматривающий большую самостоятельность и ответственность педагога. </a:t>
            </a:r>
            <a:endParaRPr/>
          </a:p>
        </p:txBody>
      </p:sp>
      <p:sp>
        <p:nvSpPr>
          <p:cNvPr id="105" name="Rectangle 3"/>
          <p:cNvSpPr/>
          <p:nvPr/>
        </p:nvSpPr>
        <p:spPr>
          <a:xfrm>
            <a:off x="0" y="0"/>
            <a:ext cx="9144000" cy="90792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06" name="TextShape 4"/>
          <p:cNvSpPr txBox="1"/>
          <p:nvPr/>
        </p:nvSpPr>
        <p:spPr>
          <a:xfrm>
            <a:off x="0" y="0"/>
            <a:ext cx="9144000" cy="567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Индивидуально ориентированный подход </a:t>
            </a:r>
            <a:endParaRPr/>
          </a:p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в организации методической работы</a:t>
            </a:r>
            <a:endParaRPr/>
          </a:p>
        </p:txBody>
      </p:sp>
      <p:pic>
        <p:nvPicPr>
          <p:cNvPr descr="" id="107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08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811171E1-F141-41E1-8171-01817111F191}" type="slidenum">
              <a:rPr lang="ru-RU" sz="1400"/>
              <a:t>&lt;номер&gt;</a:t>
            </a:fld>
            <a:endParaRPr/>
          </a:p>
        </p:txBody>
      </p:sp>
      <p:sp>
        <p:nvSpPr>
          <p:cNvPr id="110" name="TextShape 2"/>
          <p:cNvSpPr txBox="1"/>
          <p:nvPr/>
        </p:nvSpPr>
        <p:spPr>
          <a:xfrm>
            <a:off x="0" y="1341000"/>
            <a:ext cx="9144000" cy="532764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Создание условий, обеспечивающих профессиональный рост учителя</a:t>
            </a:r>
            <a:endParaRPr/>
          </a:p>
          <a:p>
            <a:pPr algn="r">
              <a:lnSpc>
                <a:spcPct val="80000"/>
              </a:lnSpc>
              <a:buFont typeface="StarSymbol"/>
              <a:buChar char=""/>
            </a:pPr>
            <a:r>
              <a:rPr b="1" i="1" lang="ru-RU" sz="1900">
                <a:solidFill>
                  <a:srgbClr val="003399"/>
                </a:solidFill>
                <a:latin typeface="Times New Roman"/>
              </a:rPr>
              <a:t>…</a:t>
            </a:r>
            <a:r>
              <a:rPr b="1" i="1" lang="ru-RU" sz="1900">
                <a:solidFill>
                  <a:srgbClr val="003399"/>
                </a:solidFill>
                <a:latin typeface="Times New Roman"/>
              </a:rPr>
              <a:t>при отсутствии необходимых условий </a:t>
            </a:r>
            <a:endParaRPr/>
          </a:p>
          <a:p>
            <a:pPr algn="r">
              <a:lnSpc>
                <a:spcPct val="80000"/>
              </a:lnSpc>
              <a:buFont typeface="StarSymbol"/>
              <a:buChar char=""/>
            </a:pPr>
            <a:r>
              <a:rPr b="1" i="1" lang="ru-RU" sz="1900">
                <a:solidFill>
                  <a:srgbClr val="003399"/>
                </a:solidFill>
                <a:latin typeface="Times New Roman"/>
              </a:rPr>
              <a:t>деятельность становится невозможной </a:t>
            </a:r>
            <a:endParaRPr/>
          </a:p>
          <a:p>
            <a:pPr algn="r">
              <a:lnSpc>
                <a:spcPct val="80000"/>
              </a:lnSpc>
              <a:buFont typeface="StarSymbol"/>
              <a:buChar char=""/>
            </a:pPr>
            <a:r>
              <a:rPr b="1" i="1" lang="ru-RU" sz="1900">
                <a:solidFill>
                  <a:srgbClr val="003399"/>
                </a:solidFill>
                <a:latin typeface="Times New Roman"/>
              </a:rPr>
              <a:t>или же будет протекать </a:t>
            </a:r>
            <a:endParaRPr/>
          </a:p>
          <a:p>
            <a:pPr algn="r">
              <a:lnSpc>
                <a:spcPct val="80000"/>
              </a:lnSpc>
              <a:buFont typeface="StarSymbol"/>
              <a:buChar char=""/>
            </a:pPr>
            <a:r>
              <a:rPr b="1" i="1" lang="ru-RU" sz="1900">
                <a:solidFill>
                  <a:srgbClr val="003399"/>
                </a:solidFill>
                <a:latin typeface="Times New Roman"/>
              </a:rPr>
              <a:t>в несовершенном виде…</a:t>
            </a:r>
            <a:endParaRPr/>
          </a:p>
          <a:p>
            <a:pPr algn="r">
              <a:lnSpc>
                <a:spcPct val="80000"/>
              </a:lnSpc>
              <a:buFont typeface="StarSymbol"/>
              <a:buChar char=""/>
            </a:pPr>
            <a:r>
              <a:rPr b="1" i="1" lang="ru-RU" sz="1900">
                <a:solidFill>
                  <a:srgbClr val="003399"/>
                </a:solidFill>
                <a:latin typeface="Times New Roman"/>
              </a:rPr>
              <a:t>К.Маркс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научно-методические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кадровые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материально-технические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нормативно-правовые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мотивационные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временн</a:t>
            </a:r>
            <a:r>
              <a:rPr i="1" lang="ru-RU" sz="1900">
                <a:solidFill>
                  <a:srgbClr val="003399"/>
                </a:solidFill>
                <a:latin typeface="Arial Black"/>
              </a:rPr>
              <a:t>ы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е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</p:txBody>
      </p:sp>
      <p:sp>
        <p:nvSpPr>
          <p:cNvPr id="111" name="Rectangle 3"/>
          <p:cNvSpPr/>
          <p:nvPr/>
        </p:nvSpPr>
        <p:spPr>
          <a:xfrm>
            <a:off x="0" y="-360"/>
            <a:ext cx="9144000" cy="119700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12" name="TextShape 4"/>
          <p:cNvSpPr txBox="1"/>
          <p:nvPr/>
        </p:nvSpPr>
        <p:spPr>
          <a:xfrm>
            <a:off x="0" y="-360"/>
            <a:ext cx="9144000" cy="567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Построение системы  управления</a:t>
            </a:r>
            <a:endParaRPr/>
          </a:p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готовностью учителя к внедрению ФГОС</a:t>
            </a:r>
            <a:endParaRPr/>
          </a:p>
        </p:txBody>
      </p:sp>
      <p:pic>
        <p:nvPicPr>
          <p:cNvPr descr="" id="113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14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114111E1-71D1-4121-9151-B1E16161E1F1}" type="slidenum">
              <a:rPr lang="ru-RU" sz="1400"/>
              <a:t>&lt;номер&gt;</a:t>
            </a:fld>
            <a:endParaRPr/>
          </a:p>
        </p:txBody>
      </p:sp>
      <p:sp>
        <p:nvSpPr>
          <p:cNvPr id="116" name="TextShape 2"/>
          <p:cNvSpPr txBox="1"/>
          <p:nvPr/>
        </p:nvSpPr>
        <p:spPr>
          <a:xfrm>
            <a:off x="0" y="1341000"/>
            <a:ext cx="9144000" cy="532764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Планирование работы с педкадрами</a:t>
            </a:r>
            <a:endParaRPr/>
          </a:p>
          <a:p>
            <a:pPr algn="r"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Анализ изучения затруднений учителей (используемых технологий и форм работы) – (методика оценки затруднений учителя Поташник М.М. Требования к современному уроку. – М., 2007) 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Постановка целей (определение содержания того, чем учителя должны овладеть)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</p:txBody>
      </p:sp>
      <p:sp>
        <p:nvSpPr>
          <p:cNvPr id="117" name="Rectangle 3"/>
          <p:cNvSpPr/>
          <p:nvPr/>
        </p:nvSpPr>
        <p:spPr>
          <a:xfrm>
            <a:off x="0" y="-360"/>
            <a:ext cx="9144000" cy="119700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18" name="TextShape 4"/>
          <p:cNvSpPr txBox="1"/>
          <p:nvPr/>
        </p:nvSpPr>
        <p:spPr>
          <a:xfrm>
            <a:off x="0" y="-360"/>
            <a:ext cx="9144000" cy="567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Построение системы  управления</a:t>
            </a:r>
            <a:endParaRPr/>
          </a:p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готовностью учителя к внедрению ФГОС</a:t>
            </a:r>
            <a:endParaRPr/>
          </a:p>
        </p:txBody>
      </p:sp>
      <p:pic>
        <p:nvPicPr>
          <p:cNvPr descr="" id="119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20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  <p:pic>
        <p:nvPicPr>
          <p:cNvPr descr="" id="121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3141720"/>
            <a:ext cx="8929440" cy="1523520"/>
          </a:xfrm>
          <a:prstGeom prst="rect">
            <a:avLst/>
          </a:prstGeom>
        </p:spPr>
      </p:pic>
    </p:spTree>
  </p:cSld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D1715131-E1B1-4141-81C1-D1F191115191}" type="slidenum">
              <a:rPr lang="ru-RU" sz="1400"/>
              <a:t>&lt;номер&gt;</a:t>
            </a:fld>
            <a:endParaRPr/>
          </a:p>
        </p:txBody>
      </p:sp>
      <p:sp>
        <p:nvSpPr>
          <p:cNvPr id="123" name="TextShape 2"/>
          <p:cNvSpPr txBox="1"/>
          <p:nvPr/>
        </p:nvSpPr>
        <p:spPr>
          <a:xfrm>
            <a:off x="108000" y="1196640"/>
            <a:ext cx="9144000" cy="532764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Планирование работы с педкадрами</a:t>
            </a:r>
            <a:endParaRPr/>
          </a:p>
          <a:p>
            <a:pPr algn="r"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4. Персональное определение учителями форм работы, с помощью которых они будут осваивать содержание того, чем не владеют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5. Подготовка графической матрицы (модели) плана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(один из вариантов)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6. Организация самопроектирования учителями своей методической работы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</p:txBody>
      </p:sp>
      <p:sp>
        <p:nvSpPr>
          <p:cNvPr id="124" name="Rectangle 3"/>
          <p:cNvSpPr/>
          <p:nvPr/>
        </p:nvSpPr>
        <p:spPr>
          <a:xfrm>
            <a:off x="0" y="-360"/>
            <a:ext cx="9144000" cy="119700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25" name="TextShape 4"/>
          <p:cNvSpPr txBox="1"/>
          <p:nvPr/>
        </p:nvSpPr>
        <p:spPr>
          <a:xfrm>
            <a:off x="0" y="-360"/>
            <a:ext cx="9144000" cy="567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Построение системы  управления</a:t>
            </a:r>
            <a:endParaRPr/>
          </a:p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готовностью учителя к внедрению ФГОС</a:t>
            </a:r>
            <a:endParaRPr/>
          </a:p>
        </p:txBody>
      </p:sp>
      <p:pic>
        <p:nvPicPr>
          <p:cNvPr descr="" id="126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27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  <p:pic>
        <p:nvPicPr>
          <p:cNvPr descr="" id="128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395280" y="3573360"/>
            <a:ext cx="7848360" cy="1218960"/>
          </a:xfrm>
          <a:prstGeom prst="rect">
            <a:avLst/>
          </a:prstGeom>
        </p:spPr>
      </p:pic>
    </p:spTree>
  </p:cSld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D18181E1-0171-4111-B151-A1D111B10191}" type="slidenum">
              <a:rPr lang="ru-RU" sz="1400"/>
              <a:t>&lt;номер&gt;</a:t>
            </a:fld>
            <a:endParaRPr/>
          </a:p>
        </p:txBody>
      </p:sp>
      <p:sp>
        <p:nvSpPr>
          <p:cNvPr id="130" name="TextShape 2"/>
          <p:cNvSpPr txBox="1"/>
          <p:nvPr/>
        </p:nvSpPr>
        <p:spPr>
          <a:xfrm>
            <a:off x="0" y="2060280"/>
            <a:ext cx="9144000" cy="460836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Организация работы с педкадрами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включает в себя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 </a:t>
            </a:r>
            <a:r>
              <a:rPr lang="ru-RU" sz="1900">
                <a:solidFill>
                  <a:srgbClr val="cc0000"/>
                </a:solidFill>
                <a:latin typeface="Arial Black"/>
              </a:rPr>
              <a:t>Определение субъектов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управления, формирование их обязанностей, прав и ответственности,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Субъекты управления методической работой в школе: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Группы учителей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Директор ОУ и его заместители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Назначенные и избранные руководители, формальные и неформальные лидеры всех форм методической работы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2. </a:t>
            </a:r>
            <a:r>
              <a:rPr lang="ru-RU" sz="1900">
                <a:solidFill>
                  <a:srgbClr val="cc0000"/>
                </a:solidFill>
                <a:latin typeface="Arial Black"/>
              </a:rPr>
              <a:t>Построение оптимальной организационной структуры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методической работы в ОУ (связи и отношения между субъектами системы управления)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3. </a:t>
            </a:r>
            <a:r>
              <a:rPr lang="ru-RU" sz="1900">
                <a:solidFill>
                  <a:srgbClr val="cc0000"/>
                </a:solidFill>
                <a:latin typeface="Arial Black"/>
              </a:rPr>
              <a:t>Руководство</a:t>
            </a:r>
            <a:r>
              <a:rPr lang="ru-RU" sz="1900">
                <a:solidFill>
                  <a:srgbClr val="003399"/>
                </a:solidFill>
                <a:latin typeface="Arial Black"/>
              </a:rPr>
              <a:t> работой с педагогическими кадрами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</p:txBody>
      </p:sp>
      <p:sp>
        <p:nvSpPr>
          <p:cNvPr id="131" name="Rectangle 3"/>
          <p:cNvSpPr/>
          <p:nvPr/>
        </p:nvSpPr>
        <p:spPr>
          <a:xfrm>
            <a:off x="0" y="-360"/>
            <a:ext cx="9144000" cy="119700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32" name="TextShape 4"/>
          <p:cNvSpPr txBox="1"/>
          <p:nvPr/>
        </p:nvSpPr>
        <p:spPr>
          <a:xfrm>
            <a:off x="0" y="-360"/>
            <a:ext cx="9144000" cy="567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Построение системы  управления</a:t>
            </a:r>
            <a:endParaRPr/>
          </a:p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готовностью учителя к внедрению ФГОС</a:t>
            </a:r>
            <a:endParaRPr/>
          </a:p>
        </p:txBody>
      </p:sp>
      <p:pic>
        <p:nvPicPr>
          <p:cNvPr descr="" id="133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34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01C121B1-A121-41C1-81E1-71E111E1C1C1}" type="slidenum">
              <a:rPr lang="ru-RU" sz="1400"/>
              <a:t>&lt;номер&gt;</a:t>
            </a:fld>
            <a:endParaRPr/>
          </a:p>
        </p:txBody>
      </p:sp>
      <p:sp>
        <p:nvSpPr>
          <p:cNvPr id="136" name="TextShape 2"/>
          <p:cNvSpPr txBox="1"/>
          <p:nvPr/>
        </p:nvSpPr>
        <p:spPr>
          <a:xfrm>
            <a:off x="0" y="1341000"/>
            <a:ext cx="9144000" cy="532764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Руководство работой с педкадрами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Стимулирование и мотивация потребности педагога в своем профессиональном росте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Мотивы: мотив самоутверждения, достижения социального успеха, мотив стабильности, защищенности, мотив достижения независимости от кого бы то ни было, мотив реализации себя, мотив саморазвития и т.п.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Стимулирование: материальное и моральное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Вопросы:</a:t>
            </a:r>
            <a:endParaRPr/>
          </a:p>
          <a:p>
            <a:pPr>
              <a:lnSpc>
                <a:spcPct val="80000"/>
              </a:lnSpc>
              <a:buFont typeface="StarSymbol"/>
              <a:buAutoNum type="arabicPeriod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Ждет ли школа, ее руководство от учителей серьезной личной методической работы и твердо ли намерены руководители поощрять за эту работу?</a:t>
            </a:r>
            <a:endParaRPr/>
          </a:p>
          <a:p>
            <a:pPr>
              <a:lnSpc>
                <a:spcPct val="80000"/>
              </a:lnSpc>
              <a:buFont typeface="StarSymbol"/>
              <a:buAutoNum type="arabicPeriod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Что ждут педагоги от школы в плане своего профессионального роста (выделения свободного времени, оценки совей работы, помощи, поощрения, создания каких-то условий и т.п.)</a:t>
            </a:r>
            <a:endParaRPr/>
          </a:p>
          <a:p>
            <a:pPr>
              <a:lnSpc>
                <a:spcPct val="80000"/>
              </a:lnSpc>
              <a:buFont typeface="StarSymbol"/>
              <a:buAutoNum type="arabicPeriod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Что может дать школа в ответ на ожидания педагогов?</a:t>
            </a:r>
            <a:endParaRPr/>
          </a:p>
        </p:txBody>
      </p:sp>
      <p:sp>
        <p:nvSpPr>
          <p:cNvPr id="137" name="Rectangle 3"/>
          <p:cNvSpPr/>
          <p:nvPr/>
        </p:nvSpPr>
        <p:spPr>
          <a:xfrm>
            <a:off x="0" y="-360"/>
            <a:ext cx="9144000" cy="119700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38" name="TextShape 4"/>
          <p:cNvSpPr txBox="1"/>
          <p:nvPr/>
        </p:nvSpPr>
        <p:spPr>
          <a:xfrm>
            <a:off x="0" y="-360"/>
            <a:ext cx="9144000" cy="567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Построение системы управления</a:t>
            </a:r>
            <a:endParaRPr/>
          </a:p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готовностью учителя к внедрению ФГОС</a:t>
            </a:r>
            <a:endParaRPr/>
          </a:p>
        </p:txBody>
      </p:sp>
      <p:pic>
        <p:nvPicPr>
          <p:cNvPr descr="" id="139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40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D11151B1-A1B1-41A1-9191-C171915181A1}" type="slidenum">
              <a:rPr lang="ru-RU" sz="1400"/>
              <a:t>&lt;номер&gt;</a:t>
            </a:fld>
            <a:endParaRPr/>
          </a:p>
        </p:txBody>
      </p:sp>
      <p:sp>
        <p:nvSpPr>
          <p:cNvPr id="142" name="TextShape 2"/>
          <p:cNvSpPr txBox="1"/>
          <p:nvPr/>
        </p:nvSpPr>
        <p:spPr>
          <a:xfrm>
            <a:off x="0" y="1341000"/>
            <a:ext cx="9144000" cy="532764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cc0000"/>
                </a:solidFill>
                <a:latin typeface="Arial Black"/>
              </a:rPr>
              <a:t>Контроль в работе с педагогическими кадрами: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Является системообразующим фактором (только контроль обеспечивает обратную связь, которая, в свою очередь, обеспечивает обоснованность планирования методической работы и всех других управленческих действий)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Выявляет необходимость принятия срочных мер, когда реальное положение дел с профессиональным развитием учителя не соответствует требованиям ФГОС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Формирует информационную базу для компетентной оценки персовала побуждения учителей к продуктивной работе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Позволяет выявить наиболее ценный опыт</a:t>
            </a: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900">
                <a:solidFill>
                  <a:srgbClr val="003399"/>
                </a:solidFill>
                <a:latin typeface="Arial Black"/>
              </a:rPr>
              <a:t>Основой контроля должны быть – результаты обучения, воспитания, развития учащихся, сохранность их здоровья</a:t>
            </a:r>
            <a:endParaRPr/>
          </a:p>
        </p:txBody>
      </p:sp>
      <p:sp>
        <p:nvSpPr>
          <p:cNvPr id="143" name="Rectangle 3"/>
          <p:cNvSpPr/>
          <p:nvPr/>
        </p:nvSpPr>
        <p:spPr>
          <a:xfrm>
            <a:off x="0" y="-360"/>
            <a:ext cx="9144000" cy="119700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44" name="TextShape 4"/>
          <p:cNvSpPr txBox="1"/>
          <p:nvPr/>
        </p:nvSpPr>
        <p:spPr>
          <a:xfrm>
            <a:off x="0" y="-360"/>
            <a:ext cx="9144000" cy="567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Построение системы управления</a:t>
            </a:r>
            <a:endParaRPr/>
          </a:p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готовностью учителя к внедрению ФГОС</a:t>
            </a:r>
            <a:endParaRPr/>
          </a:p>
        </p:txBody>
      </p:sp>
      <p:pic>
        <p:nvPicPr>
          <p:cNvPr descr="" id="145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46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81816141-D1B1-4181-B181-91A121A131F1}" type="slidenum">
              <a:rPr lang="ru-RU" sz="1400"/>
              <a:t>&lt;номер&gt;</a:t>
            </a:fld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285840" y="1071720"/>
            <a:ext cx="8515440" cy="428616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SzPct val="70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</a:rPr>
              <a:t>•</a:t>
            </a:r>
            <a:r>
              <a:rPr b="1" lang="ru-RU" sz="2400">
                <a:solidFill>
                  <a:srgbClr val="003399"/>
                </a:solidFill>
              </a:rPr>
              <a:t>	</a:t>
            </a:r>
            <a:r>
              <a:rPr b="1" lang="ru-RU" sz="2400">
                <a:solidFill>
                  <a:srgbClr val="003399"/>
                </a:solidFill>
              </a:rPr>
              <a:t>разработан план методической работы, обеспечивающей сопровождение введения ФГОС;</a:t>
            </a:r>
            <a:endParaRPr/>
          </a:p>
          <a:p>
            <a:pPr>
              <a:lnSpc>
                <a:spcPct val="80000"/>
              </a:lnSpc>
              <a:buSzPct val="70000"/>
              <a:buFont typeface="StarSymbol"/>
              <a:buChar char=""/>
            </a:pPr>
            <a:r>
              <a:rPr b="1" lang="ru-RU" sz="2400">
                <a:solidFill>
                  <a:srgbClr val="003399"/>
                </a:solidFill>
              </a:rPr>
              <a:t>•</a:t>
            </a:r>
            <a:r>
              <a:rPr b="1" lang="ru-RU" sz="2400">
                <a:solidFill>
                  <a:srgbClr val="003399"/>
                </a:solidFill>
              </a:rPr>
              <a:t>	</a:t>
            </a:r>
            <a:r>
              <a:rPr b="1" lang="ru-RU" sz="2400">
                <a:solidFill>
                  <a:srgbClr val="003399"/>
                </a:solidFill>
              </a:rPr>
              <a:t>осуществлено повышение квалификации всех учителей начальных классов (возможно поэтапно по мере введения ФГОС начального общего образования);</a:t>
            </a:r>
            <a:endParaRPr/>
          </a:p>
          <a:p>
            <a:pPr>
              <a:lnSpc>
                <a:spcPct val="80000"/>
              </a:lnSpc>
              <a:buSzPct val="70000"/>
              <a:buFont typeface="StarSymbol"/>
              <a:buChar char=""/>
            </a:pPr>
            <a:r>
              <a:rPr b="1" lang="ru-RU" sz="2400">
                <a:solidFill>
                  <a:srgbClr val="003399"/>
                </a:solidFill>
              </a:rPr>
              <a:t>•</a:t>
            </a:r>
            <a:r>
              <a:rPr b="1" lang="ru-RU" sz="2400">
                <a:solidFill>
                  <a:srgbClr val="003399"/>
                </a:solidFill>
              </a:rPr>
              <a:t>	</a:t>
            </a:r>
            <a:r>
              <a:rPr b="1" lang="ru-RU" sz="2400">
                <a:solidFill>
                  <a:srgbClr val="003399"/>
                </a:solidFill>
              </a:rPr>
              <a:t>обеспечены кадровые, финансовые, материально-технические и иные условия реализации основной образовательной программы начального общего образования в соответствии с требованиями  ФГОС</a:t>
            </a:r>
            <a:endParaRPr/>
          </a:p>
          <a:p>
            <a:pPr>
              <a:lnSpc>
                <a:spcPct val="80000"/>
              </a:lnSpc>
              <a:buSzPct val="70000"/>
              <a:buFont typeface="StarSymbol"/>
              <a:buChar char=""/>
            </a:pPr>
            <a:endParaRPr/>
          </a:p>
        </p:txBody>
      </p:sp>
      <p:pic>
        <p:nvPicPr>
          <p:cNvPr descr="" id="43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44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45" name="TextShape 4"/>
          <p:cNvSpPr txBox="1"/>
          <p:nvPr/>
        </p:nvSpPr>
        <p:spPr>
          <a:xfrm>
            <a:off x="2357280" y="-360"/>
            <a:ext cx="6786720" cy="31284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Критерии готовности ОУ к введению ФГОС:</a:t>
            </a:r>
            <a:endParaRPr/>
          </a:p>
        </p:txBody>
      </p:sp>
      <p:sp>
        <p:nvSpPr>
          <p:cNvPr id="46" name="TextShape 5"/>
          <p:cNvSpPr txBox="1"/>
          <p:nvPr/>
        </p:nvSpPr>
        <p:spPr>
          <a:xfrm>
            <a:off x="46800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71211101-E171-4101-A101-E17121A151D1}" type="slidenum">
              <a:rPr lang="ru-RU" sz="1400"/>
              <a:t>&lt;номер&gt;</a:t>
            </a:fld>
            <a:endParaRPr/>
          </a:p>
        </p:txBody>
      </p:sp>
      <p:sp>
        <p:nvSpPr>
          <p:cNvPr id="148" name="TextShape 2"/>
          <p:cNvSpPr txBox="1"/>
          <p:nvPr/>
        </p:nvSpPr>
        <p:spPr>
          <a:xfrm>
            <a:off x="0" y="2276280"/>
            <a:ext cx="9144000" cy="439236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2400">
                <a:solidFill>
                  <a:srgbClr val="003399"/>
                </a:solidFill>
                <a:latin typeface="Arial Black"/>
              </a:rPr>
              <a:t>не являющиеся профессиональным объединением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2400">
                <a:solidFill>
                  <a:srgbClr val="003399"/>
                </a:solidFill>
                <a:latin typeface="Arial Black"/>
              </a:rPr>
              <a:t>являющиеся профессиональным объединением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  <a:p>
            <a:pPr>
              <a:lnSpc>
                <a:spcPct val="80000"/>
              </a:lnSpc>
              <a:buFont typeface="Arial Black"/>
              <a:buChar char="•"/>
            </a:pPr>
            <a:r>
              <a:rPr lang="ru-RU" sz="2400">
                <a:solidFill>
                  <a:srgbClr val="003399"/>
                </a:solidFill>
                <a:latin typeface="Arial Black"/>
              </a:rPr>
              <a:t>являющиеся межшкольным профессиональным объединением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endParaRPr/>
          </a:p>
        </p:txBody>
      </p:sp>
      <p:sp>
        <p:nvSpPr>
          <p:cNvPr id="149" name="Rectangle 3"/>
          <p:cNvSpPr/>
          <p:nvPr/>
        </p:nvSpPr>
        <p:spPr>
          <a:xfrm>
            <a:off x="0" y="-360"/>
            <a:ext cx="9144000" cy="119700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50" name="TextShape 4"/>
          <p:cNvSpPr txBox="1"/>
          <p:nvPr/>
        </p:nvSpPr>
        <p:spPr>
          <a:xfrm>
            <a:off x="0" y="-360"/>
            <a:ext cx="9144000" cy="28368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Формы организации методической работы</a:t>
            </a:r>
            <a:endParaRPr/>
          </a:p>
        </p:txBody>
      </p:sp>
      <p:pic>
        <p:nvPicPr>
          <p:cNvPr descr="" id="151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52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31A121A1-5141-4131-A101-5101F1A10111}" type="slidenum">
              <a:rPr lang="ru-RU" sz="1400"/>
              <a:t>&lt;номер&gt;</a:t>
            </a:fld>
            <a:endParaRPr/>
          </a:p>
        </p:txBody>
      </p:sp>
      <p:sp>
        <p:nvSpPr>
          <p:cNvPr id="154" name="TextShape 2"/>
          <p:cNvSpPr txBox="1"/>
          <p:nvPr/>
        </p:nvSpPr>
        <p:spPr>
          <a:xfrm>
            <a:off x="0" y="836280"/>
            <a:ext cx="9144000" cy="5327640"/>
          </a:xfrm>
          <a:prstGeom prst="rect">
            <a:avLst/>
          </a:prstGeom>
        </p:spPr>
        <p:txBody>
          <a:bodyPr wrap="none"/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1. </a:t>
            </a:r>
            <a:r>
              <a:rPr lang="ru-RU" sz="1600">
                <a:solidFill>
                  <a:srgbClr val="cc0000"/>
                </a:solidFill>
                <a:latin typeface="Arial Black"/>
              </a:rPr>
              <a:t>Делегирование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 - передача подчиненному нового круга задач с полномочиями самостоятельного принятия решений. Обучение подчиненных в ходе выполнения делегированной работы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2. </a:t>
            </a:r>
            <a:r>
              <a:rPr lang="ru-RU" sz="1600">
                <a:solidFill>
                  <a:srgbClr val="cc0000"/>
                </a:solidFill>
                <a:latin typeface="Arial Black"/>
              </a:rPr>
              <a:t>Ротация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 - перевод работника на новое место или должность с целью получения им дополнительной профессиональной квалификации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3. </a:t>
            </a:r>
            <a:r>
              <a:rPr lang="ru-RU" sz="1600">
                <a:solidFill>
                  <a:srgbClr val="cc0000"/>
                </a:solidFill>
                <a:latin typeface="Arial Black"/>
              </a:rPr>
              <a:t>Работа по инструкции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, памятке, специально разработанной методике до полного освоения новой деятельности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4. </a:t>
            </a:r>
            <a:r>
              <a:rPr lang="ru-RU" sz="1600">
                <a:solidFill>
                  <a:srgbClr val="cc0000"/>
                </a:solidFill>
                <a:latin typeface="Arial Black"/>
              </a:rPr>
              <a:t>Участие в работе проблемных групп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 - обучение в процессе выполнения задач, поставленных перед группой сотрудников за счет общения, выполнения групповых поручений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5. </a:t>
            </a:r>
            <a:r>
              <a:rPr lang="ru-RU" sz="1600">
                <a:solidFill>
                  <a:srgbClr val="cc0000"/>
                </a:solidFill>
                <a:latin typeface="Arial Black"/>
              </a:rPr>
              <a:t>Педагогические мастерские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 - обучение в процессе совместной разработки образцов профессиональной деятельности (планов уроков, учебных планов и программ и т.д.) под руководством одного из наиболее опытных и знающих учителей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6. </a:t>
            </a:r>
            <a:r>
              <a:rPr lang="ru-RU" sz="1600">
                <a:solidFill>
                  <a:srgbClr val="cc0000"/>
                </a:solidFill>
                <a:latin typeface="Arial Black"/>
              </a:rPr>
              <a:t>Обучение на собственных открытых уроках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 - обучение в процессе подготовки урока  по новому стандарту вместе с консультантом или наставником и в процессе его анализа вместе с посещавшими урок специалистами  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7. </a:t>
            </a:r>
            <a:r>
              <a:rPr lang="ru-RU" sz="1600">
                <a:solidFill>
                  <a:srgbClr val="cc0000"/>
                </a:solidFill>
                <a:latin typeface="Arial Black"/>
              </a:rPr>
              <a:t>Супервизии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 - мероприятия, проведенные учителем для коллег или описанные им проблемные ситуации, которые рассматриваются и анализируются  совместно  с опытными коллегами, благодаря чему учитель  получает  объективную информацию для  более полного и объективного видения своей собственной деятельности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8. </a:t>
            </a:r>
            <a:r>
              <a:rPr lang="ru-RU" sz="1600">
                <a:solidFill>
                  <a:srgbClr val="cc0000"/>
                </a:solidFill>
                <a:latin typeface="Arial Black"/>
              </a:rPr>
              <a:t>Самоанализ и самооценка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 - обучение в процессе анализа и оценки своей деятельности по разработанным критериям</a:t>
            </a:r>
            <a:endParaRPr/>
          </a:p>
          <a:p>
            <a:pPr>
              <a:lnSpc>
                <a:spcPct val="8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9. </a:t>
            </a:r>
            <a:r>
              <a:rPr lang="ru-RU" sz="1600">
                <a:solidFill>
                  <a:srgbClr val="cc0000"/>
                </a:solidFill>
                <a:latin typeface="Arial Black"/>
              </a:rPr>
              <a:t>Участие в управлении реализацией проекта введения ФГОС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, работа в составе методического объединения </a:t>
            </a:r>
            <a:endParaRPr/>
          </a:p>
        </p:txBody>
      </p:sp>
      <p:sp>
        <p:nvSpPr>
          <p:cNvPr id="155" name="Rectangle 3"/>
          <p:cNvSpPr/>
          <p:nvPr/>
        </p:nvSpPr>
        <p:spPr>
          <a:xfrm>
            <a:off x="0" y="-360"/>
            <a:ext cx="9144000" cy="6922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56" name="TextShape 4"/>
          <p:cNvSpPr txBox="1"/>
          <p:nvPr/>
        </p:nvSpPr>
        <p:spPr>
          <a:xfrm>
            <a:off x="0" y="-360"/>
            <a:ext cx="9144000" cy="567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009999"/>
                </a:solidFill>
                <a:hlinkClick r:id="rId1"/>
              </a:rPr>
              <a:t>Формы</a:t>
            </a:r>
            <a:r>
              <a:rPr b="1" lang="ru-RU" sz="2000">
                <a:solidFill>
                  <a:srgbClr val="ffffff"/>
                </a:solidFill>
              </a:rPr>
              <a:t> и методы обучения на рабочем месте</a:t>
            </a:r>
            <a:endParaRPr/>
          </a:p>
          <a:p>
            <a:pPr algn="r">
              <a:buFont typeface="StarSymbol"/>
              <a:buChar char=""/>
            </a:pPr>
            <a:endParaRPr/>
          </a:p>
        </p:txBody>
      </p:sp>
      <p:pic>
        <p:nvPicPr>
          <p:cNvPr descr="" id="157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58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4121D131-A131-41E1-9111-C111D1A1E1C1}" type="slidenum">
              <a:rPr lang="ru-RU" sz="1400"/>
              <a:t>&lt;номер&gt;</a:t>
            </a:fld>
            <a:endParaRPr/>
          </a:p>
        </p:txBody>
      </p:sp>
      <p:sp>
        <p:nvSpPr>
          <p:cNvPr id="160" name="Rectangle 2"/>
          <p:cNvSpPr/>
          <p:nvPr/>
        </p:nvSpPr>
        <p:spPr>
          <a:xfrm>
            <a:off x="0" y="-360"/>
            <a:ext cx="9144000" cy="6922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61" name="TextShape 3"/>
          <p:cNvSpPr txBox="1"/>
          <p:nvPr/>
        </p:nvSpPr>
        <p:spPr>
          <a:xfrm>
            <a:off x="0" y="-360"/>
            <a:ext cx="9144000" cy="56700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r">
              <a:buFont typeface="StarSymbol"/>
              <a:buChar char=""/>
            </a:pPr>
            <a:r>
              <a:rPr b="1" lang="ru-RU" sz="2000">
                <a:solidFill>
                  <a:srgbClr val="ffffff"/>
                </a:solidFill>
              </a:rPr>
              <a:t>Подходы к организации обучения на рабочем месте</a:t>
            </a:r>
            <a:endParaRPr/>
          </a:p>
          <a:p>
            <a:pPr algn="r">
              <a:buFont typeface="StarSymbol"/>
              <a:buChar char=""/>
            </a:pPr>
            <a:endParaRPr/>
          </a:p>
        </p:txBody>
      </p:sp>
      <p:pic>
        <p:nvPicPr>
          <p:cNvPr descr="" id="162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63" name="TextShape 4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  <p:pic>
        <p:nvPicPr>
          <p:cNvPr descr="" id="16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765000"/>
            <a:ext cx="9143640" cy="5827320"/>
          </a:xfrm>
          <a:prstGeom prst="rect">
            <a:avLst/>
          </a:prstGeom>
        </p:spPr>
      </p:pic>
    </p:spTree>
  </p:cSld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11316161-8131-41F1-8171-71F1D181F161}" type="slidenum">
              <a:rPr lang="ru-RU" sz="1400"/>
              <a:t>&lt;номер&gt;</a:t>
            </a:fld>
            <a:endParaRPr/>
          </a:p>
        </p:txBody>
      </p:sp>
      <p:sp>
        <p:nvSpPr>
          <p:cNvPr id="166" name="TextShape 2"/>
          <p:cNvSpPr txBox="1"/>
          <p:nvPr/>
        </p:nvSpPr>
        <p:spPr>
          <a:xfrm>
            <a:off x="323640" y="907920"/>
            <a:ext cx="8569080" cy="5181840"/>
          </a:xfrm>
          <a:prstGeom prst="rect">
            <a:avLst/>
          </a:prstGeom>
        </p:spPr>
        <p:txBody>
          <a:bodyPr wrap="none"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400">
                <a:solidFill>
                  <a:srgbClr val="cc0000"/>
                </a:solidFill>
                <a:latin typeface="Arial Black"/>
              </a:rPr>
              <a:t>Качество образования</a:t>
            </a:r>
            <a:r>
              <a:rPr lang="ru-RU" sz="2400">
                <a:solidFill>
                  <a:srgbClr val="003399"/>
                </a:solidFill>
                <a:latin typeface="Arial Black"/>
              </a:rPr>
              <a:t> </a:t>
            </a:r>
            <a:r>
              <a:rPr lang="ru-RU" sz="2400">
                <a:solidFill>
                  <a:srgbClr val="003399"/>
                </a:solidFill>
              </a:rPr>
              <a:t>–</a:t>
            </a:r>
            <a:r>
              <a:rPr lang="ru-RU" sz="2400">
                <a:solidFill>
                  <a:srgbClr val="003399"/>
                </a:solidFill>
                <a:latin typeface="Arial Black"/>
              </a:rPr>
              <a:t> это степень соответствия: 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ru-RU" sz="2400">
                <a:solidFill>
                  <a:srgbClr val="003399"/>
                </a:solidFill>
                <a:latin typeface="Arial Black"/>
              </a:rPr>
              <a:t>целей и результатов образования на уровне конкретной системы образования и на уровне ОУ; 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ru-RU" sz="2400">
                <a:solidFill>
                  <a:srgbClr val="003399"/>
                </a:solidFill>
                <a:latin typeface="Arial Black"/>
              </a:rPr>
              <a:t>между различными параметрами в оценке результата образования конкретного человека (ЗУНов); 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ru-RU" sz="2400">
                <a:solidFill>
                  <a:srgbClr val="003399"/>
                </a:solidFill>
                <a:latin typeface="Arial Black"/>
              </a:rPr>
              <a:t>теоретических знаний и умений их практическому использованию в жизни и профессиональной деятельности.</a:t>
            </a:r>
            <a:endParaRPr/>
          </a:p>
          <a:p>
            <a:pPr algn="r">
              <a:lnSpc>
                <a:spcPct val="100000"/>
              </a:lnSpc>
              <a:buFont typeface="StarSymbol"/>
              <a:buChar char=""/>
            </a:pPr>
            <a:r>
              <a:rPr i="1" lang="ru-RU" sz="1400">
                <a:solidFill>
                  <a:srgbClr val="003399"/>
                </a:solidFill>
                <a:latin typeface="Arial Black"/>
              </a:rPr>
              <a:t>Бордовская Н.В., Реан А.А. Педагогика. </a:t>
            </a:r>
            <a:r>
              <a:rPr i="1" lang="ru-RU" sz="1400">
                <a:solidFill>
                  <a:srgbClr val="003399"/>
                </a:solidFill>
              </a:rPr>
              <a:t>–</a:t>
            </a:r>
            <a:r>
              <a:rPr i="1" lang="ru-RU" sz="1400">
                <a:solidFill>
                  <a:srgbClr val="003399"/>
                </a:solidFill>
                <a:latin typeface="Arial Black"/>
              </a:rPr>
              <a:t> СПб., 2001. </a:t>
            </a:r>
            <a:r>
              <a:rPr i="1" lang="ru-RU" sz="1400">
                <a:solidFill>
                  <a:srgbClr val="003399"/>
                </a:solidFill>
              </a:rPr>
              <a:t>–</a:t>
            </a:r>
            <a:r>
              <a:rPr i="1" lang="ru-RU" sz="1400">
                <a:solidFill>
                  <a:srgbClr val="003399"/>
                </a:solidFill>
                <a:latin typeface="Arial Black"/>
              </a:rPr>
              <a:t> С. 83.</a:t>
            </a:r>
            <a:endParaRPr/>
          </a:p>
        </p:txBody>
      </p:sp>
      <p:pic>
        <p:nvPicPr>
          <p:cNvPr descr="" id="167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68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69" name="TextShape 4"/>
          <p:cNvSpPr txBox="1"/>
          <p:nvPr/>
        </p:nvSpPr>
        <p:spPr>
          <a:xfrm>
            <a:off x="2357280" y="-360"/>
            <a:ext cx="6786720" cy="62532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Оценка качества </a:t>
            </a:r>
            <a:endParaRPr/>
          </a:p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методической работы в школе</a:t>
            </a:r>
            <a:endParaRPr/>
          </a:p>
        </p:txBody>
      </p:sp>
      <p:sp>
        <p:nvSpPr>
          <p:cNvPr id="170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D1415100-91E1-4111-81F1-0161B1B161B1}" type="slidenum">
              <a:rPr lang="ru-RU" sz="1400"/>
              <a:t>&lt;номер&gt;</a:t>
            </a:fld>
            <a:endParaRPr/>
          </a:p>
        </p:txBody>
      </p:sp>
      <p:sp>
        <p:nvSpPr>
          <p:cNvPr id="172" name="TextShape 2"/>
          <p:cNvSpPr txBox="1"/>
          <p:nvPr/>
        </p:nvSpPr>
        <p:spPr>
          <a:xfrm>
            <a:off x="323640" y="907920"/>
            <a:ext cx="8569080" cy="5181840"/>
          </a:xfrm>
          <a:prstGeom prst="rect">
            <a:avLst/>
          </a:prstGeom>
        </p:spPr>
        <p:txBody>
          <a:bodyPr wrap="none"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400">
                <a:solidFill>
                  <a:srgbClr val="cc0000"/>
                </a:solidFill>
                <a:latin typeface="Arial Black"/>
              </a:rPr>
              <a:t>Качество образования</a:t>
            </a:r>
            <a:r>
              <a:rPr lang="ru-RU" sz="2400">
                <a:solidFill>
                  <a:srgbClr val="003399"/>
                </a:solidFill>
                <a:latin typeface="Arial Black"/>
              </a:rPr>
              <a:t> </a:t>
            </a:r>
            <a:r>
              <a:rPr lang="ru-RU" sz="2400">
                <a:solidFill>
                  <a:srgbClr val="003399"/>
                </a:solidFill>
              </a:rPr>
              <a:t>–</a:t>
            </a:r>
            <a:r>
              <a:rPr lang="ru-RU" sz="2400">
                <a:solidFill>
                  <a:srgbClr val="003399"/>
                </a:solidFill>
                <a:latin typeface="Arial Black"/>
              </a:rPr>
              <a:t> это степень соответствия: 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ru-RU" sz="2400">
                <a:solidFill>
                  <a:srgbClr val="003399"/>
                </a:solidFill>
                <a:latin typeface="Arial Black"/>
              </a:rPr>
              <a:t>целей и результатов образования на уровне конкретной системы образования и на уровне ОУ; 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ru-RU" sz="2400">
                <a:solidFill>
                  <a:srgbClr val="003399"/>
                </a:solidFill>
                <a:latin typeface="Arial Black"/>
              </a:rPr>
              <a:t>между различными параметрами в оценке результата образования конкретного человека (ЗУНов); </a:t>
            </a:r>
            <a:endParaRPr/>
          </a:p>
          <a:p>
            <a:pPr>
              <a:lnSpc>
                <a:spcPct val="100000"/>
              </a:lnSpc>
              <a:buFont typeface="StarSymbol"/>
              <a:buAutoNum type="arabicParenR"/>
            </a:pPr>
            <a:r>
              <a:rPr lang="ru-RU" sz="2400">
                <a:solidFill>
                  <a:srgbClr val="003399"/>
                </a:solidFill>
                <a:latin typeface="Arial Black"/>
              </a:rPr>
              <a:t>теоретических знаний и умений их практическому использованию в жизни и профессиональной деятельности.</a:t>
            </a:r>
            <a:endParaRPr/>
          </a:p>
          <a:p>
            <a:pPr algn="r">
              <a:lnSpc>
                <a:spcPct val="100000"/>
              </a:lnSpc>
              <a:buFont typeface="StarSymbol"/>
              <a:buChar char=""/>
            </a:pPr>
            <a:r>
              <a:rPr i="1" lang="ru-RU" sz="1400">
                <a:solidFill>
                  <a:srgbClr val="003399"/>
                </a:solidFill>
                <a:latin typeface="Arial Black"/>
              </a:rPr>
              <a:t>Бордовская Н.В., Реан А.А. Педагогика. </a:t>
            </a:r>
            <a:r>
              <a:rPr i="1" lang="ru-RU" sz="1400">
                <a:solidFill>
                  <a:srgbClr val="003399"/>
                </a:solidFill>
              </a:rPr>
              <a:t>–</a:t>
            </a:r>
            <a:r>
              <a:rPr i="1" lang="ru-RU" sz="1400">
                <a:solidFill>
                  <a:srgbClr val="003399"/>
                </a:solidFill>
                <a:latin typeface="Arial Black"/>
              </a:rPr>
              <a:t> СПб., 2001. </a:t>
            </a:r>
            <a:r>
              <a:rPr i="1" lang="ru-RU" sz="1400">
                <a:solidFill>
                  <a:srgbClr val="003399"/>
                </a:solidFill>
              </a:rPr>
              <a:t>–</a:t>
            </a:r>
            <a:r>
              <a:rPr i="1" lang="ru-RU" sz="1400">
                <a:solidFill>
                  <a:srgbClr val="003399"/>
                </a:solidFill>
                <a:latin typeface="Arial Black"/>
              </a:rPr>
              <a:t> С. 83.</a:t>
            </a:r>
            <a:endParaRPr/>
          </a:p>
        </p:txBody>
      </p:sp>
      <p:pic>
        <p:nvPicPr>
          <p:cNvPr descr="" id="173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74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75" name="TextShape 4"/>
          <p:cNvSpPr txBox="1"/>
          <p:nvPr/>
        </p:nvSpPr>
        <p:spPr>
          <a:xfrm>
            <a:off x="2357280" y="-360"/>
            <a:ext cx="6786720" cy="62532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Оценка качества </a:t>
            </a:r>
            <a:endParaRPr/>
          </a:p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методической работы в школе</a:t>
            </a:r>
            <a:endParaRPr/>
          </a:p>
        </p:txBody>
      </p:sp>
      <p:sp>
        <p:nvSpPr>
          <p:cNvPr id="176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E1A1D1C1-A171-4131-A1B1-414161C10131}" type="slidenum">
              <a:rPr lang="ru-RU" sz="1400"/>
              <a:t>&lt;номер&gt;</a:t>
            </a:fld>
            <a:endParaRPr/>
          </a:p>
        </p:txBody>
      </p:sp>
      <p:sp>
        <p:nvSpPr>
          <p:cNvPr id="178" name="TextShape 2"/>
          <p:cNvSpPr txBox="1"/>
          <p:nvPr/>
        </p:nvSpPr>
        <p:spPr>
          <a:xfrm>
            <a:off x="395280" y="1412640"/>
            <a:ext cx="8569440" cy="4676760"/>
          </a:xfrm>
          <a:prstGeom prst="rect">
            <a:avLst/>
          </a:prstGeom>
        </p:spPr>
        <p:txBody>
          <a:bodyPr wrap="none"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400">
                <a:solidFill>
                  <a:srgbClr val="cc0000"/>
                </a:solidFill>
                <a:latin typeface="Arial Black"/>
              </a:rPr>
              <a:t>Критерий</a:t>
            </a:r>
            <a:r>
              <a:rPr lang="ru-RU" sz="2400">
                <a:solidFill>
                  <a:srgbClr val="003399"/>
                </a:solidFill>
                <a:latin typeface="Arial Black"/>
              </a:rPr>
              <a:t> – признак, на основании которого производится оценка чего-либо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400">
                <a:solidFill>
                  <a:srgbClr val="cc0000"/>
                </a:solidFill>
                <a:latin typeface="Arial Black"/>
              </a:rPr>
              <a:t>Критерий</a:t>
            </a:r>
            <a:r>
              <a:rPr lang="ru-RU" sz="2400">
                <a:solidFill>
                  <a:srgbClr val="003399"/>
                </a:solidFill>
                <a:latin typeface="Arial Black"/>
              </a:rPr>
              <a:t> – это то, позволяет соотнести, увидеть соответствие (или его отсутствие) между целью и результатом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400">
                <a:solidFill>
                  <a:srgbClr val="003399"/>
                </a:solidFill>
                <a:latin typeface="Arial Black"/>
              </a:rPr>
              <a:t>Объявление (называние) критериев оценки любой работы до ее начала – свидетельство управленческой культуры руководителя</a:t>
            </a:r>
            <a:endParaRPr/>
          </a:p>
        </p:txBody>
      </p:sp>
      <p:pic>
        <p:nvPicPr>
          <p:cNvPr descr="" id="179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80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81" name="TextShape 4"/>
          <p:cNvSpPr txBox="1"/>
          <p:nvPr/>
        </p:nvSpPr>
        <p:spPr>
          <a:xfrm>
            <a:off x="2357280" y="-360"/>
            <a:ext cx="6786720" cy="31284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Критерии оценки методической работы в школе</a:t>
            </a:r>
            <a:endParaRPr/>
          </a:p>
        </p:txBody>
      </p:sp>
      <p:sp>
        <p:nvSpPr>
          <p:cNvPr id="182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614191F1-9131-41D1-A121-C101819191D1}" type="slidenum">
              <a:rPr lang="ru-RU" sz="1400"/>
              <a:t>&lt;номер&gt;</a:t>
            </a:fld>
            <a:endParaRPr/>
          </a:p>
        </p:txBody>
      </p:sp>
      <p:sp>
        <p:nvSpPr>
          <p:cNvPr id="184" name="TextShape 2"/>
          <p:cNvSpPr txBox="1"/>
          <p:nvPr/>
        </p:nvSpPr>
        <p:spPr>
          <a:xfrm>
            <a:off x="395280" y="1412640"/>
            <a:ext cx="8569440" cy="4676760"/>
          </a:xfrm>
          <a:prstGeom prst="rect">
            <a:avLst/>
          </a:prstGeom>
        </p:spPr>
        <p:txBody>
          <a:bodyPr wrap="none"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400">
                <a:solidFill>
                  <a:srgbClr val="cc0000"/>
                </a:solidFill>
                <a:latin typeface="Arial Black"/>
              </a:rPr>
              <a:t>Критерий результативности</a:t>
            </a:r>
            <a:r>
              <a:rPr lang="ru-RU" sz="2400">
                <a:solidFill>
                  <a:srgbClr val="003399"/>
                </a:solidFill>
                <a:latin typeface="Arial Black"/>
              </a:rPr>
              <a:t> определяется повышением уровня знаний, мастерства, квалификации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400">
                <a:solidFill>
                  <a:srgbClr val="cc0000"/>
                </a:solidFill>
                <a:latin typeface="Arial Black"/>
              </a:rPr>
              <a:t>Критерий рациональности расходования времени</a:t>
            </a:r>
            <a:r>
              <a:rPr lang="ru-RU" sz="2400">
                <a:solidFill>
                  <a:srgbClr val="003399"/>
                </a:solidFill>
                <a:latin typeface="Arial Black"/>
              </a:rPr>
              <a:t> предполагает индивидуальный подход к учителям, дифференциацию этого времени в зависимости от степени профессионализма учителя с целью оптимизации этого времени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400">
                <a:solidFill>
                  <a:srgbClr val="cc0000"/>
                </a:solidFill>
                <a:latin typeface="Arial Black"/>
              </a:rPr>
              <a:t>Критерий стимулирующей роли методической работы</a:t>
            </a:r>
            <a:r>
              <a:rPr lang="ru-RU" sz="2400">
                <a:solidFill>
                  <a:srgbClr val="003399"/>
                </a:solidFill>
                <a:latin typeface="Arial Black"/>
              </a:rPr>
              <a:t> определяется степенью интереса к проводимым мероприятиям</a:t>
            </a:r>
            <a:endParaRPr/>
          </a:p>
        </p:txBody>
      </p:sp>
      <p:pic>
        <p:nvPicPr>
          <p:cNvPr descr="" id="185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86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87" name="TextShape 4"/>
          <p:cNvSpPr txBox="1"/>
          <p:nvPr/>
        </p:nvSpPr>
        <p:spPr>
          <a:xfrm>
            <a:off x="2357280" y="-360"/>
            <a:ext cx="6786720" cy="62532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Критерии оценки методической работы в школе</a:t>
            </a:r>
            <a:endParaRPr/>
          </a:p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(по М.М.Поташнику)</a:t>
            </a:r>
            <a:endParaRPr/>
          </a:p>
        </p:txBody>
      </p:sp>
      <p:sp>
        <p:nvSpPr>
          <p:cNvPr id="188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E1C1E1B1-9111-4141-B131-3161A161F1B1}" type="slidenum">
              <a:rPr lang="ru-RU" sz="1400"/>
              <a:t>&lt;номер&gt;</a:t>
            </a:fld>
            <a:endParaRPr/>
          </a:p>
        </p:txBody>
      </p:sp>
      <p:sp>
        <p:nvSpPr>
          <p:cNvPr id="190" name="TextShape 2"/>
          <p:cNvSpPr txBox="1"/>
          <p:nvPr/>
        </p:nvSpPr>
        <p:spPr>
          <a:xfrm>
            <a:off x="323640" y="1052280"/>
            <a:ext cx="8569080" cy="5181480"/>
          </a:xfrm>
          <a:prstGeom prst="rect">
            <a:avLst/>
          </a:prstGeom>
        </p:spPr>
        <p:txBody>
          <a:bodyPr wrap="none"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000">
                <a:solidFill>
                  <a:srgbClr val="cc0000"/>
                </a:solidFill>
                <a:latin typeface="Arial Black"/>
              </a:rPr>
              <a:t>«Критерии факта»: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количество охваченных методической работой, формальная квалификация педагогов, число авторских образовательных программ и т.п.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000">
                <a:solidFill>
                  <a:srgbClr val="cc0000"/>
                </a:solidFill>
                <a:latin typeface="Arial Black"/>
              </a:rPr>
              <a:t>Критерий отношения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– субъективная оценка педагогами методической работы в школе.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000">
                <a:solidFill>
                  <a:srgbClr val="cc0000"/>
                </a:solidFill>
                <a:latin typeface="Arial Black"/>
              </a:rPr>
              <a:t>Критерий качества: </a:t>
            </a:r>
            <a:endParaRPr/>
          </a:p>
          <a:p>
            <a:pPr>
              <a:lnSpc>
                <a:spcPct val="90000"/>
              </a:lnSpc>
              <a:buFont typeface="Arial Black"/>
              <a:buChar char="•"/>
            </a:pPr>
            <a:r>
              <a:rPr lang="ru-RU" sz="2000">
                <a:solidFill>
                  <a:srgbClr val="cc0000"/>
                </a:solidFill>
                <a:latin typeface="Arial Black"/>
              </a:rPr>
              <a:t>принятие 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</a:t>
            </a:r>
            <a:r>
              <a:rPr lang="ru-RU" sz="2000">
                <a:solidFill>
                  <a:srgbClr val="cc0000"/>
                </a:solidFill>
                <a:latin typeface="Arial Black"/>
              </a:rPr>
              <a:t>идеологии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ФГОС</a:t>
            </a:r>
            <a:endParaRPr/>
          </a:p>
          <a:p>
            <a:pPr>
              <a:lnSpc>
                <a:spcPct val="90000"/>
              </a:lnSpc>
              <a:buFont typeface="Arial Black"/>
              <a:buChar char="•"/>
            </a:pPr>
            <a:r>
              <a:rPr lang="ru-RU" sz="2000">
                <a:solidFill>
                  <a:srgbClr val="cc0000"/>
                </a:solidFill>
                <a:latin typeface="Arial Black"/>
              </a:rPr>
              <a:t>обеспечение  оптимального вхождения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работников образования </a:t>
            </a:r>
            <a:r>
              <a:rPr lang="ru-RU" sz="2000">
                <a:solidFill>
                  <a:srgbClr val="cc0000"/>
                </a:solidFill>
                <a:latin typeface="Arial Black"/>
              </a:rPr>
              <a:t>в систему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</a:t>
            </a:r>
            <a:r>
              <a:rPr lang="ru-RU" sz="2000">
                <a:solidFill>
                  <a:srgbClr val="cc0000"/>
                </a:solidFill>
                <a:latin typeface="Arial Black"/>
              </a:rPr>
              <a:t>ценностей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современного образования </a:t>
            </a:r>
            <a:endParaRPr/>
          </a:p>
          <a:p>
            <a:pPr>
              <a:lnSpc>
                <a:spcPct val="90000"/>
              </a:lnSpc>
              <a:buFont typeface="Arial Black"/>
              <a:buChar char="•"/>
            </a:pPr>
            <a:r>
              <a:rPr lang="ru-RU" sz="2000">
                <a:solidFill>
                  <a:srgbClr val="cc0000"/>
                </a:solidFill>
                <a:latin typeface="Arial Black"/>
              </a:rPr>
              <a:t>освоение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новой системы </a:t>
            </a:r>
            <a:r>
              <a:rPr lang="ru-RU" sz="2000">
                <a:solidFill>
                  <a:srgbClr val="cc0000"/>
                </a:solidFill>
                <a:latin typeface="Arial Black"/>
              </a:rPr>
              <a:t>требований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к структуре основной образовательной программы, условиям ее реализации и оценке достижений обучающихся</a:t>
            </a:r>
            <a:endParaRPr/>
          </a:p>
          <a:p>
            <a:pPr>
              <a:lnSpc>
                <a:spcPct val="90000"/>
              </a:lnSpc>
              <a:buFont typeface="Arial Black"/>
              <a:buChar char="•"/>
            </a:pPr>
            <a:r>
              <a:rPr lang="ru-RU" sz="2000">
                <a:solidFill>
                  <a:srgbClr val="cc0000"/>
                </a:solidFill>
                <a:latin typeface="Arial Black"/>
              </a:rPr>
              <a:t>овладение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  учебно-методическими и информационно-методическими </a:t>
            </a:r>
            <a:r>
              <a:rPr lang="ru-RU" sz="2000">
                <a:solidFill>
                  <a:srgbClr val="cc0000"/>
                </a:solidFill>
                <a:latin typeface="Arial Black"/>
              </a:rPr>
              <a:t>ресурсами</a:t>
            </a:r>
            <a:r>
              <a:rPr lang="ru-RU" sz="2000">
                <a:solidFill>
                  <a:srgbClr val="003399"/>
                </a:solidFill>
                <a:latin typeface="Arial Black"/>
              </a:rPr>
              <a:t>, необходимыми для успешного решения задач ФГОС</a:t>
            </a:r>
            <a:endParaRPr/>
          </a:p>
        </p:txBody>
      </p:sp>
      <p:pic>
        <p:nvPicPr>
          <p:cNvPr descr="" id="191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92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93" name="TextShape 4"/>
          <p:cNvSpPr txBox="1"/>
          <p:nvPr/>
        </p:nvSpPr>
        <p:spPr>
          <a:xfrm>
            <a:off x="2357280" y="-360"/>
            <a:ext cx="6786720" cy="62532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Пример оценки качества </a:t>
            </a:r>
            <a:endParaRPr/>
          </a:p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методической работы в школе</a:t>
            </a:r>
            <a:endParaRPr/>
          </a:p>
        </p:txBody>
      </p:sp>
      <p:sp>
        <p:nvSpPr>
          <p:cNvPr id="194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0181D1B1-2151-41B1-91E1-B1B1111161E1}" type="slidenum">
              <a:rPr lang="ru-RU" sz="1400"/>
              <a:t>&lt;номер&gt;</a:t>
            </a:fld>
            <a:endParaRPr/>
          </a:p>
        </p:txBody>
      </p:sp>
      <p:sp>
        <p:nvSpPr>
          <p:cNvPr id="196" name="TextShape 2"/>
          <p:cNvSpPr txBox="1"/>
          <p:nvPr/>
        </p:nvSpPr>
        <p:spPr>
          <a:xfrm>
            <a:off x="179280" y="836280"/>
            <a:ext cx="8964720" cy="5397480"/>
          </a:xfrm>
          <a:prstGeom prst="rect">
            <a:avLst/>
          </a:prstGeom>
        </p:spPr>
        <p:txBody>
          <a:bodyPr wrap="none"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000">
                <a:solidFill>
                  <a:srgbClr val="003399"/>
                </a:solidFill>
                <a:latin typeface="Arial Black"/>
              </a:rPr>
              <a:t>Неформализованные интервью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000">
                <a:solidFill>
                  <a:srgbClr val="003399"/>
                </a:solidFill>
                <a:latin typeface="Arial Black"/>
              </a:rPr>
              <a:t>Дискуссии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000">
                <a:solidFill>
                  <a:srgbClr val="003399"/>
                </a:solidFill>
                <a:latin typeface="Arial Black"/>
              </a:rPr>
              <a:t>Биографические методы исследования (например, биографическое мини-исследование – изобразить на плоскости рост своего профессионального мастерства, отмечая периоды интенсивного или внезапного роста, периоды застоя, спада и те ключевые моменты жизни, которые влияли на рост мастерства)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000">
                <a:solidFill>
                  <a:srgbClr val="003399"/>
                </a:solidFill>
                <a:latin typeface="Arial Black"/>
              </a:rPr>
              <a:t>Контент-аналитические исследования (численные оценки встречаемости в текстах того или иного понятия, упоминания, речевого оборота, словосочетания и т.п.).  Например, «Чем, на Ваш взгляд, главным образом, должны отличаться формы обучения учащихся в условиях внедрения ФГОС?»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2000">
                <a:solidFill>
                  <a:srgbClr val="003399"/>
                </a:solidFill>
                <a:latin typeface="Arial Black"/>
              </a:rPr>
              <a:t>Опросы (анкетирование)</a:t>
            </a:r>
            <a:endParaRPr/>
          </a:p>
        </p:txBody>
      </p:sp>
      <p:pic>
        <p:nvPicPr>
          <p:cNvPr descr="" id="197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198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199" name="TextShape 4"/>
          <p:cNvSpPr txBox="1"/>
          <p:nvPr/>
        </p:nvSpPr>
        <p:spPr>
          <a:xfrm>
            <a:off x="2357280" y="-360"/>
            <a:ext cx="6786720" cy="62532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Методы оценки качества </a:t>
            </a:r>
            <a:endParaRPr/>
          </a:p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организационно-методических мероприятий</a:t>
            </a:r>
            <a:endParaRPr/>
          </a:p>
        </p:txBody>
      </p:sp>
      <p:sp>
        <p:nvSpPr>
          <p:cNvPr id="200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F1C1D1B1-9191-41F1-9141-F1911131A151}" type="slidenum">
              <a:rPr lang="ru-RU" sz="1400"/>
              <a:t>&lt;номер&gt;</a:t>
            </a:fld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285840" y="1071720"/>
            <a:ext cx="8515440" cy="4286160"/>
          </a:xfrm>
          <a:prstGeom prst="rect">
            <a:avLst/>
          </a:prstGeom>
        </p:spPr>
        <p:txBody>
          <a:bodyPr wrap="none"/>
          <a:p>
            <a:pPr algn="ctr">
              <a:lnSpc>
                <a:spcPct val="80000"/>
              </a:lnSpc>
              <a:buSzPct val="70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</a:rPr>
              <a:t>Методическая работа в школе </a:t>
            </a:r>
            <a:endParaRPr/>
          </a:p>
          <a:p>
            <a:pPr algn="ctr">
              <a:lnSpc>
                <a:spcPct val="80000"/>
              </a:lnSpc>
              <a:buSzPct val="70000"/>
              <a:buFont typeface="StarSymbol"/>
              <a:buChar char=""/>
            </a:pPr>
            <a:r>
              <a:rPr b="1" i="1" lang="ru-RU" sz="2400">
                <a:solidFill>
                  <a:srgbClr val="ff0000"/>
                </a:solidFill>
              </a:rPr>
              <a:t>(если она грамотно организована)</a:t>
            </a:r>
            <a:r>
              <a:rPr b="1" lang="ru-RU" sz="2400">
                <a:solidFill>
                  <a:srgbClr val="000000"/>
                </a:solidFill>
              </a:rPr>
              <a:t> – </a:t>
            </a:r>
            <a:endParaRPr/>
          </a:p>
          <a:p>
            <a:pPr algn="ctr">
              <a:lnSpc>
                <a:spcPct val="80000"/>
              </a:lnSpc>
              <a:buSzPct val="70000"/>
              <a:buFont typeface="StarSymbol"/>
              <a:buChar char=""/>
            </a:pPr>
            <a:r>
              <a:rPr b="1" lang="ru-RU" sz="2400">
                <a:solidFill>
                  <a:srgbClr val="000000"/>
                </a:solidFill>
              </a:rPr>
              <a:t>это основанная на науке и прогрессивном педагогическом и управленческом опыте целостная система взаимосвязанных мер, нацеленная на обеспечение </a:t>
            </a:r>
            <a:r>
              <a:rPr b="1" i="1" lang="ru-RU" sz="2400">
                <a:solidFill>
                  <a:srgbClr val="cc0000"/>
                </a:solidFill>
              </a:rPr>
              <a:t>профессионального роста учителя</a:t>
            </a:r>
            <a:r>
              <a:rPr b="1" lang="ru-RU" sz="2400">
                <a:solidFill>
                  <a:srgbClr val="000000"/>
                </a:solidFill>
              </a:rPr>
              <a:t>, развитие его творческого потенциала, и, в конечном итоге, на повышение качества и эффективности учебно-воспитательного процесса, на рост уровня образованности, воспитанности, развитости, социализации и сохранение здоровья учащихся</a:t>
            </a:r>
            <a:endParaRPr/>
          </a:p>
          <a:p>
            <a:pPr algn="r">
              <a:lnSpc>
                <a:spcPct val="80000"/>
              </a:lnSpc>
              <a:buSzPct val="70000"/>
              <a:buFont typeface="StarSymbol"/>
              <a:buChar char=""/>
            </a:pPr>
            <a:endParaRPr/>
          </a:p>
          <a:p>
            <a:pPr algn="r">
              <a:lnSpc>
                <a:spcPct val="80000"/>
              </a:lnSpc>
              <a:buSzPct val="70000"/>
              <a:buFont typeface="StarSymbol"/>
              <a:buChar char=""/>
            </a:pPr>
            <a:r>
              <a:rPr i="1" lang="ru-RU" sz="1400">
                <a:solidFill>
                  <a:srgbClr val="000000"/>
                </a:solidFill>
              </a:rPr>
              <a:t>Поташник М.М. </a:t>
            </a:r>
            <a:endParaRPr/>
          </a:p>
          <a:p>
            <a:pPr algn="r">
              <a:lnSpc>
                <a:spcPct val="80000"/>
              </a:lnSpc>
              <a:buSzPct val="70000"/>
              <a:buFont typeface="StarSymbol"/>
              <a:buChar char=""/>
            </a:pPr>
            <a:r>
              <a:rPr i="1" lang="ru-RU" sz="1400">
                <a:solidFill>
                  <a:srgbClr val="000000"/>
                </a:solidFill>
              </a:rPr>
              <a:t>Управление профессиональным ростом учителя в современной школе. Методическое пособие. – М.: Центр педагогического образования, 2010</a:t>
            </a:r>
            <a:endParaRPr/>
          </a:p>
        </p:txBody>
      </p:sp>
      <p:pic>
        <p:nvPicPr>
          <p:cNvPr descr="" id="49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50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51" name="TextShape 4"/>
          <p:cNvSpPr txBox="1"/>
          <p:nvPr/>
        </p:nvSpPr>
        <p:spPr>
          <a:xfrm>
            <a:off x="46800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71F1F1B1-5131-41A1-A171-6171E1C1B121}" type="slidenum">
              <a:rPr lang="ru-RU" sz="1400"/>
              <a:t>&lt;номер&gt;</a:t>
            </a:fld>
            <a:endParaRPr/>
          </a:p>
        </p:txBody>
      </p:sp>
      <p:sp>
        <p:nvSpPr>
          <p:cNvPr id="53" name="TextShape 2"/>
          <p:cNvSpPr txBox="1"/>
          <p:nvPr/>
        </p:nvSpPr>
        <p:spPr>
          <a:xfrm>
            <a:off x="0" y="980640"/>
            <a:ext cx="9144000" cy="5108760"/>
          </a:xfrm>
          <a:prstGeom prst="rect">
            <a:avLst/>
          </a:prstGeom>
        </p:spPr>
        <p:txBody>
          <a:bodyPr wrap="none"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Это цель и процесс приобретения педагогом знаний, умений, способов деятельности, позволяющих ему не любым, а именно </a:t>
            </a:r>
            <a:r>
              <a:rPr lang="ru-RU" sz="1600">
                <a:solidFill>
                  <a:srgbClr val="cc0000"/>
                </a:solidFill>
                <a:latin typeface="Arial Black"/>
              </a:rPr>
              <a:t>оптимальным 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образом реализовать свое предназначение, решить стоящие перед ним задачи по обучению, воспитанию, развитию, социализации и сохранению здоровья школьников.</a:t>
            </a:r>
            <a:endParaRPr/>
          </a:p>
          <a:p>
            <a:pPr algn="r">
              <a:lnSpc>
                <a:spcPct val="100000"/>
              </a:lnSpc>
              <a:buFont typeface="StarSymbol"/>
              <a:buChar char=""/>
            </a:pPr>
            <a:r>
              <a:rPr lang="ru-RU" sz="1600">
                <a:solidFill>
                  <a:srgbClr val="cc0000"/>
                </a:solidFill>
                <a:latin typeface="Arial Black"/>
              </a:rPr>
              <a:t>М.М.Поташник, д.п.н., действительный член РАО 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Это самостоятельное и/или кем-то управляемое на рациональном (осознанном) и/или интуитивном уровнях «нарастание» разнообразия стереотипов, социальных установок, знаний, способов деятельности, необходимых для решения педагогических задач и ситуаций.</a:t>
            </a:r>
            <a:endParaRPr/>
          </a:p>
          <a:p>
            <a:pPr algn="r">
              <a:lnSpc>
                <a:spcPct val="100000"/>
              </a:lnSpc>
              <a:buFont typeface="StarSymbol"/>
              <a:buChar char=""/>
            </a:pPr>
            <a:r>
              <a:rPr lang="ru-RU" sz="1600">
                <a:solidFill>
                  <a:srgbClr val="cc0000"/>
                </a:solidFill>
                <a:latin typeface="Arial Black"/>
              </a:rPr>
              <a:t>А.В.Мудрик, д.п.н., профессор, член-корр. РАО 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Это, с одной стороны, спонтанное, с другой, - целенаправленное, всегда авторско-личностное самостроение учителя себя самого как профессионала из внутренних качеств (генетически заданных педагогических задатков, природной телесности, темперамента, этнической принадлежности, характера, интересов, убеждений, мировоззрения, исповедуемых ценностей) и внешних источников путем выбора из предлагаемого или навязываемого руководством школы, завучами, методистами научных знаний, педагогического опыта, достояний культуры и др.</a:t>
            </a:r>
            <a:endParaRPr/>
          </a:p>
          <a:p>
            <a:pPr algn="r">
              <a:lnSpc>
                <a:spcPct val="100000"/>
              </a:lnSpc>
              <a:buFont typeface="StarSymbol"/>
              <a:buChar char=""/>
            </a:pPr>
            <a:r>
              <a:rPr lang="ru-RU" sz="1600">
                <a:solidFill>
                  <a:srgbClr val="cc0000"/>
                </a:solidFill>
                <a:latin typeface="Arial Black"/>
              </a:rPr>
              <a:t>М.В.Левит, к.п.н</a:t>
            </a:r>
            <a:endParaRPr/>
          </a:p>
        </p:txBody>
      </p:sp>
      <p:pic>
        <p:nvPicPr>
          <p:cNvPr descr="" id="54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55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56" name="TextShape 4"/>
          <p:cNvSpPr txBox="1"/>
          <p:nvPr/>
        </p:nvSpPr>
        <p:spPr>
          <a:xfrm>
            <a:off x="2357280" y="-360"/>
            <a:ext cx="6786720" cy="31284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Профессиональный рост учителя</a:t>
            </a:r>
            <a:endParaRPr/>
          </a:p>
        </p:txBody>
      </p:sp>
      <p:sp>
        <p:nvSpPr>
          <p:cNvPr id="57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414101F1-3161-41E1-9121-81A161E141E1}" type="slidenum">
              <a:rPr lang="ru-RU" sz="1400"/>
              <a:t>&lt;номер&gt;</a:t>
            </a:fld>
            <a:endParaRPr/>
          </a:p>
        </p:txBody>
      </p:sp>
      <p:sp>
        <p:nvSpPr>
          <p:cNvPr id="59" name="TextShape 2"/>
          <p:cNvSpPr txBox="1"/>
          <p:nvPr/>
        </p:nvSpPr>
        <p:spPr>
          <a:xfrm>
            <a:off x="0" y="980640"/>
            <a:ext cx="9144000" cy="5108760"/>
          </a:xfrm>
          <a:prstGeom prst="rect">
            <a:avLst/>
          </a:prstGeom>
        </p:spPr>
        <p:txBody>
          <a:bodyPr wrap="none"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1600">
                <a:solidFill>
                  <a:srgbClr val="cc0000"/>
                </a:solidFill>
                <a:latin typeface="Arial Black"/>
              </a:rPr>
              <a:t>Методическое сопровождение:</a:t>
            </a:r>
            <a:endParaRPr/>
          </a:p>
          <a:p>
            <a:pPr>
              <a:lnSpc>
                <a:spcPct val="100000"/>
              </a:lnSpc>
              <a:buFont typeface="Arial Black"/>
              <a:buChar char="-"/>
            </a:pPr>
            <a:r>
              <a:rPr i="1" lang="ru-RU" sz="1600">
                <a:solidFill>
                  <a:srgbClr val="cc0000"/>
                </a:solidFill>
                <a:latin typeface="Arial Black"/>
              </a:rPr>
              <a:t>взаимодействие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 сопровождаемого и сопровождающего, направленное на разрешение актуальных для педагога проблем профессиональной деятельности, осуществляемое в процессах актуализации и диагностики существа проблемы, информационного поиска возможного пути решения проблемы, консультаций на этапе выбора пути, конструирования плана действий и первичной реализации плана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1600">
                <a:solidFill>
                  <a:srgbClr val="cc0000"/>
                </a:solidFill>
                <a:latin typeface="Arial Black"/>
              </a:rPr>
              <a:t>Методическое обеспечение: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 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-    необходимая </a:t>
            </a:r>
            <a:r>
              <a:rPr lang="ru-RU" sz="1600">
                <a:solidFill>
                  <a:srgbClr val="ff0000"/>
                </a:solidFill>
                <a:latin typeface="Arial Black"/>
              </a:rPr>
              <a:t>информация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, учебно-методические комплексы, т.е. </a:t>
            </a:r>
            <a:r>
              <a:rPr lang="ru-RU" sz="1600">
                <a:solidFill>
                  <a:srgbClr val="ff0000"/>
                </a:solidFill>
                <a:latin typeface="Arial Black"/>
              </a:rPr>
              <a:t>разнообразные методические средства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, оснащающие и способствующие более эффективной реализации профессиональной педагогической деятельности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–    </a:t>
            </a:r>
            <a:r>
              <a:rPr lang="ru-RU" sz="1600">
                <a:solidFill>
                  <a:srgbClr val="003399"/>
                </a:solidFill>
                <a:latin typeface="Arial Black"/>
              </a:rPr>
              <a:t>это процесс, направленный на создание разнообразных видов методической продукции (программы, методические разработки, дидактические пособия), включающий, помимо методического оснащения такие компоненты, как: совместная продуктивная работа методиста и педагога (коллектива); апробация и внедрение в практику более эффективных моделей, методик, технологий; информирование, просвещение и обучение кадров</a:t>
            </a:r>
            <a:endParaRPr/>
          </a:p>
          <a:p>
            <a:pPr>
              <a:lnSpc>
                <a:spcPct val="100000"/>
              </a:lnSpc>
              <a:buFont typeface="Arial Black"/>
              <a:buChar char="-"/>
            </a:pPr>
            <a:endParaRPr/>
          </a:p>
        </p:txBody>
      </p:sp>
      <p:pic>
        <p:nvPicPr>
          <p:cNvPr descr="" id="60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61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62" name="TextShape 4"/>
          <p:cNvSpPr txBox="1"/>
          <p:nvPr/>
        </p:nvSpPr>
        <p:spPr>
          <a:xfrm>
            <a:off x="2357280" y="-360"/>
            <a:ext cx="6786720" cy="31284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Основные понятия</a:t>
            </a:r>
            <a:endParaRPr/>
          </a:p>
        </p:txBody>
      </p:sp>
      <p:sp>
        <p:nvSpPr>
          <p:cNvPr id="63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51B15181-F1E1-4131-8191-31C141D1B111}" type="slidenum">
              <a:rPr lang="ru-RU" sz="1400"/>
              <a:t>&lt;номер&gt;</a:t>
            </a:fld>
            <a:endParaRPr/>
          </a:p>
        </p:txBody>
      </p:sp>
      <p:sp>
        <p:nvSpPr>
          <p:cNvPr id="65" name="TextShape 2"/>
          <p:cNvSpPr txBox="1"/>
          <p:nvPr/>
        </p:nvSpPr>
        <p:spPr>
          <a:xfrm>
            <a:off x="250560" y="1268280"/>
            <a:ext cx="8515080" cy="3600720"/>
          </a:xfrm>
          <a:prstGeom prst="rect">
            <a:avLst/>
          </a:prstGeom>
        </p:spPr>
        <p:txBody>
          <a:bodyPr wrap="none"/>
          <a:p>
            <a:pPr algn="ctr">
              <a:lnSpc>
                <a:spcPct val="80000"/>
              </a:lnSpc>
              <a:buSzPct val="70000"/>
              <a:buFont typeface="StarSymbol"/>
              <a:buChar char=""/>
            </a:pPr>
            <a:endParaRPr/>
          </a:p>
          <a:p>
            <a:pPr algn="ctr">
              <a:lnSpc>
                <a:spcPct val="80000"/>
              </a:lnSpc>
              <a:buSzPct val="70000"/>
              <a:buFont typeface="StarSymbol"/>
              <a:buChar char=""/>
            </a:pPr>
            <a:endParaRPr/>
          </a:p>
          <a:p>
            <a:pPr algn="ctr">
              <a:lnSpc>
                <a:spcPct val="80000"/>
              </a:lnSpc>
              <a:buSzPct val="70000"/>
              <a:buFont typeface="StarSymbol"/>
              <a:buChar char=""/>
            </a:pPr>
            <a:endParaRPr/>
          </a:p>
          <a:p>
            <a:pPr algn="ctr">
              <a:lnSpc>
                <a:spcPct val="80000"/>
              </a:lnSpc>
              <a:buSzPct val="70000"/>
              <a:buFont typeface="StarSymbol"/>
              <a:buChar char=""/>
            </a:pPr>
            <a:r>
              <a:rPr b="1" lang="ru-RU" sz="2800">
                <a:solidFill>
                  <a:srgbClr val="003399"/>
                </a:solidFill>
              </a:rPr>
              <a:t>Нужно ли специально организовывать методическую работу в ОУ при внедрении новых стандартов?</a:t>
            </a:r>
            <a:endParaRPr/>
          </a:p>
          <a:p>
            <a:pPr algn="ctr">
              <a:lnSpc>
                <a:spcPct val="80000"/>
              </a:lnSpc>
              <a:buSzPct val="70000"/>
              <a:buFont typeface="StarSymbol"/>
              <a:buChar char=""/>
            </a:pPr>
            <a:r>
              <a:rPr b="1" lang="ru-RU" sz="2800">
                <a:solidFill>
                  <a:srgbClr val="003399"/>
                </a:solidFill>
              </a:rPr>
              <a:t> </a:t>
            </a:r>
            <a:endParaRPr/>
          </a:p>
          <a:p>
            <a:pPr algn="ctr">
              <a:lnSpc>
                <a:spcPct val="80000"/>
              </a:lnSpc>
              <a:buSzPct val="70000"/>
              <a:buFont typeface="StarSymbol"/>
              <a:buChar char=""/>
            </a:pPr>
            <a:r>
              <a:rPr b="1" lang="ru-RU" sz="2800">
                <a:solidFill>
                  <a:srgbClr val="003399"/>
                </a:solidFill>
              </a:rPr>
              <a:t>Какой она должна быть?</a:t>
            </a:r>
            <a:endParaRPr/>
          </a:p>
        </p:txBody>
      </p:sp>
      <p:pic>
        <p:nvPicPr>
          <p:cNvPr descr="" id="66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67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68" name="TextShape 4"/>
          <p:cNvSpPr txBox="1"/>
          <p:nvPr/>
        </p:nvSpPr>
        <p:spPr>
          <a:xfrm>
            <a:off x="46800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3101D121-5161-4121-8191-81A100615141}" type="slidenum">
              <a:rPr lang="ru-RU" sz="1400"/>
              <a:t>&lt;номер&gt;</a:t>
            </a:fld>
            <a:endParaRPr/>
          </a:p>
        </p:txBody>
      </p:sp>
      <p:sp>
        <p:nvSpPr>
          <p:cNvPr id="70" name="TextShape 2"/>
          <p:cNvSpPr txBox="1"/>
          <p:nvPr/>
        </p:nvSpPr>
        <p:spPr>
          <a:xfrm>
            <a:off x="250560" y="1628280"/>
            <a:ext cx="8515080" cy="3240360"/>
          </a:xfrm>
          <a:prstGeom prst="rect">
            <a:avLst/>
          </a:prstGeom>
        </p:spPr>
        <p:txBody>
          <a:bodyPr wrap="none"/>
          <a:p>
            <a:pPr algn="ctr">
              <a:lnSpc>
                <a:spcPct val="80000"/>
              </a:lnSpc>
              <a:buSzPct val="70000"/>
              <a:buFont typeface="StarSymbol"/>
              <a:buChar char=""/>
            </a:pPr>
            <a:r>
              <a:rPr b="1" lang="ru-RU" sz="2800">
                <a:solidFill>
                  <a:srgbClr val="003399"/>
                </a:solidFill>
              </a:rPr>
              <a:t>Цель методической работы в школе</a:t>
            </a:r>
            <a:r>
              <a:rPr b="1" lang="ru-RU" sz="2400">
                <a:solidFill>
                  <a:srgbClr val="000000"/>
                </a:solidFill>
              </a:rPr>
              <a:t> </a:t>
            </a:r>
            <a:endParaRPr/>
          </a:p>
          <a:p>
            <a:pPr algn="ctr">
              <a:lnSpc>
                <a:spcPct val="80000"/>
              </a:lnSpc>
              <a:buSzPct val="70000"/>
              <a:buFont typeface="StarSymbol"/>
              <a:buChar char=""/>
            </a:pPr>
            <a:r>
              <a:rPr b="1" i="1" lang="ru-RU" sz="2400">
                <a:solidFill>
                  <a:srgbClr val="ff0000"/>
                </a:solidFill>
              </a:rPr>
              <a:t>в условиях внедрения ФГОС</a:t>
            </a:r>
            <a:r>
              <a:rPr b="1" lang="ru-RU" sz="2400">
                <a:solidFill>
                  <a:srgbClr val="000000"/>
                </a:solidFill>
              </a:rPr>
              <a:t> – </a:t>
            </a:r>
            <a:endParaRPr/>
          </a:p>
          <a:p>
            <a:pPr algn="ctr">
              <a:buFont typeface="StarSymbol"/>
              <a:buChar char=""/>
            </a:pPr>
            <a:r>
              <a:rPr b="1" lang="ru-RU" sz="2800">
                <a:solidFill>
                  <a:srgbClr val="ff0000"/>
                </a:solidFill>
              </a:rPr>
              <a:t> </a:t>
            </a:r>
            <a:r>
              <a:rPr b="1" lang="ru-RU" sz="2800">
                <a:solidFill>
                  <a:srgbClr val="003399"/>
                </a:solidFill>
              </a:rPr>
              <a:t>обеспечить профессиональную готовность педагогических работников</a:t>
            </a:r>
            <a:endParaRPr/>
          </a:p>
          <a:p>
            <a:pPr algn="ctr">
              <a:buFont typeface="StarSymbol"/>
              <a:buChar char=""/>
            </a:pPr>
            <a:r>
              <a:rPr b="1" lang="ru-RU" sz="2800">
                <a:solidFill>
                  <a:srgbClr val="003399"/>
                </a:solidFill>
              </a:rPr>
              <a:t> </a:t>
            </a:r>
            <a:r>
              <a:rPr b="1" lang="ru-RU" sz="2800">
                <a:solidFill>
                  <a:srgbClr val="003399"/>
                </a:solidFill>
              </a:rPr>
              <a:t>к реализации ФГОС через создание системы </a:t>
            </a:r>
            <a:r>
              <a:rPr b="1" lang="ru-RU" sz="2800">
                <a:solidFill>
                  <a:srgbClr val="ff0000"/>
                </a:solidFill>
              </a:rPr>
              <a:t>непрерывного профессионального развития</a:t>
            </a:r>
            <a:endParaRPr/>
          </a:p>
          <a:p>
            <a:pPr algn="ctr">
              <a:buFont typeface="StarSymbol"/>
              <a:buChar char=""/>
            </a:pPr>
            <a:r>
              <a:rPr b="1" lang="ru-RU" sz="2800">
                <a:solidFill>
                  <a:srgbClr val="ff0000"/>
                </a:solidFill>
              </a:rPr>
              <a:t>(уровень информального и неформального непрерывного образования)</a:t>
            </a:r>
            <a:endParaRPr/>
          </a:p>
        </p:txBody>
      </p:sp>
      <p:pic>
        <p:nvPicPr>
          <p:cNvPr descr="" id="71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72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73" name="TextShape 4"/>
          <p:cNvSpPr txBox="1"/>
          <p:nvPr/>
        </p:nvSpPr>
        <p:spPr>
          <a:xfrm>
            <a:off x="46800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61113131-E1D1-41B1-A1D1-D161C1C1B1F1}" type="slidenum">
              <a:rPr lang="ru-RU" sz="1400"/>
              <a:t>&lt;номер&gt;</a:t>
            </a:fld>
            <a:endParaRPr/>
          </a:p>
        </p:txBody>
      </p:sp>
      <p:sp>
        <p:nvSpPr>
          <p:cNvPr id="75" name="TextShape 2"/>
          <p:cNvSpPr txBox="1"/>
          <p:nvPr/>
        </p:nvSpPr>
        <p:spPr>
          <a:xfrm>
            <a:off x="179280" y="1267920"/>
            <a:ext cx="8964720" cy="4286520"/>
          </a:xfrm>
          <a:prstGeom prst="rect">
            <a:avLst/>
          </a:prstGeom>
        </p:spPr>
        <p:txBody>
          <a:bodyPr wrap="none"/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Выявление затруднений, потребностей и образовательных запросов учителей и передача информации об их наличии для формирования заказа системе ДППО и ММС</a:t>
            </a:r>
            <a:endParaRPr/>
          </a:p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Оказание помощи  в разработке индивидуальных планов  и содействия в их реализации</a:t>
            </a:r>
            <a:endParaRPr/>
          </a:p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Выявление запросов и обеспечение  учителей необходимыми информационными и научно-методическими ресурсами</a:t>
            </a:r>
            <a:endParaRPr/>
          </a:p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Создание  мотивационных условий, благоприятных для профессионального развития и решения задач новой деятельности  (режима работы, оценки труда, поощрения, стимулирования, вознаграждения; обеспечение необходимыми ресурсами для осуществления обновления  образовательного процесса) </a:t>
            </a:r>
            <a:endParaRPr/>
          </a:p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Организация  процесса погружения учителя  в решение новых задач профессиональной деятельности  и обучение непосредственно на рабочем месте</a:t>
            </a:r>
            <a:endParaRPr/>
          </a:p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Управление  самостоятельным профессиональным развитием учителя через ИУП и обучение непосредственно на рабочем месте</a:t>
            </a:r>
            <a:endParaRPr/>
          </a:p>
          <a:p>
            <a:pPr>
              <a:lnSpc>
                <a:spcPct val="100000"/>
              </a:lnSpc>
              <a:buFont typeface="Arial Black"/>
              <a:buChar char="•"/>
            </a:pPr>
            <a:r>
              <a:rPr lang="ru-RU" sz="1600">
                <a:solidFill>
                  <a:srgbClr val="003399"/>
                </a:solidFill>
                <a:latin typeface="Arial Black"/>
              </a:rPr>
              <a:t>Участие в выявлении наиболее ценного опыта работы учителей  </a:t>
            </a:r>
            <a:endParaRPr/>
          </a:p>
        </p:txBody>
      </p:sp>
      <p:pic>
        <p:nvPicPr>
          <p:cNvPr descr="" id="76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77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78" name="TextShape 4"/>
          <p:cNvSpPr txBox="1"/>
          <p:nvPr/>
        </p:nvSpPr>
        <p:spPr>
          <a:xfrm>
            <a:off x="2357280" y="-360"/>
            <a:ext cx="6786720" cy="31284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Решение проблем через</a:t>
            </a:r>
            <a:endParaRPr/>
          </a:p>
        </p:txBody>
      </p:sp>
      <p:sp>
        <p:nvSpPr>
          <p:cNvPr id="79" name="TextShape 5"/>
          <p:cNvSpPr txBox="1"/>
          <p:nvPr/>
        </p:nvSpPr>
        <p:spPr>
          <a:xfrm>
            <a:off x="46800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6552720" y="6244920"/>
            <a:ext cx="2133720" cy="200160"/>
          </a:xfrm>
          <a:prstGeom prst="rect">
            <a:avLst/>
          </a:prstGeom>
        </p:spPr>
        <p:txBody>
          <a:bodyPr bIns="46800" lIns="90000" rIns="90000" tIns="46800" wrap="none"/>
          <a:p>
            <a:pPr algn="r">
              <a:buFont typeface="StarSymbol"/>
              <a:buChar char=""/>
            </a:pPr>
            <a:fld id="{E1114171-A161-4191-B1E1-714101814131}" type="slidenum">
              <a:rPr lang="ru-RU" sz="1400"/>
              <a:t>&lt;номер&gt;</a:t>
            </a:fld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0" y="836640"/>
            <a:ext cx="9144000" cy="5253120"/>
          </a:xfrm>
          <a:prstGeom prst="rect">
            <a:avLst/>
          </a:prstGeom>
        </p:spPr>
        <p:txBody>
          <a:bodyPr wrap="none"/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1500">
                <a:solidFill>
                  <a:srgbClr val="003399"/>
                </a:solidFill>
                <a:latin typeface="Arial Black"/>
              </a:rPr>
              <a:t>1. </a:t>
            </a:r>
            <a:r>
              <a:rPr lang="ru-RU" sz="1500">
                <a:solidFill>
                  <a:srgbClr val="cc0000"/>
                </a:solidFill>
                <a:latin typeface="Arial Black"/>
              </a:rPr>
              <a:t>Внедрение требований ФГОС в практику ОУ</a:t>
            </a:r>
            <a:r>
              <a:rPr lang="ru-RU" sz="1500">
                <a:solidFill>
                  <a:srgbClr val="003399"/>
                </a:solidFill>
                <a:latin typeface="Arial Black"/>
              </a:rPr>
              <a:t>: </a:t>
            </a:r>
            <a:endParaRPr/>
          </a:p>
          <a:p>
            <a:pPr>
              <a:lnSpc>
                <a:spcPct val="100000"/>
              </a:lnSpc>
              <a:buFont typeface="Arial Black"/>
              <a:buChar char="-"/>
            </a:pPr>
            <a:r>
              <a:rPr lang="ru-RU" sz="1500">
                <a:solidFill>
                  <a:srgbClr val="003399"/>
                </a:solidFill>
                <a:latin typeface="Arial Black"/>
              </a:rPr>
              <a:t>анализ нормативных, научных и методических источников; выявление рекомендаций, соответствующих возникающим в практике проблемам; </a:t>
            </a:r>
            <a:endParaRPr/>
          </a:p>
          <a:p>
            <a:pPr>
              <a:lnSpc>
                <a:spcPct val="100000"/>
              </a:lnSpc>
              <a:buFont typeface="Arial Black"/>
              <a:buChar char="-"/>
            </a:pPr>
            <a:r>
              <a:rPr lang="ru-RU" sz="1500">
                <a:solidFill>
                  <a:srgbClr val="003399"/>
                </a:solidFill>
                <a:latin typeface="Arial Black"/>
              </a:rPr>
              <a:t>детализация рекомендаций с целью облегчить их внедрение в реальную практику; </a:t>
            </a:r>
            <a:endParaRPr/>
          </a:p>
          <a:p>
            <a:pPr>
              <a:lnSpc>
                <a:spcPct val="100000"/>
              </a:lnSpc>
              <a:buFont typeface="Arial Black"/>
              <a:buChar char="-"/>
            </a:pPr>
            <a:r>
              <a:rPr lang="ru-RU" sz="1500">
                <a:solidFill>
                  <a:srgbClr val="003399"/>
                </a:solidFill>
                <a:latin typeface="Arial Black"/>
              </a:rPr>
              <a:t>оценка эффективности применения рекомендаций, разработанных на основе научных исследований. 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1500">
                <a:solidFill>
                  <a:srgbClr val="003399"/>
                </a:solidFill>
                <a:latin typeface="Arial Black"/>
              </a:rPr>
              <a:t>2. </a:t>
            </a:r>
            <a:r>
              <a:rPr lang="ru-RU" sz="1500">
                <a:solidFill>
                  <a:srgbClr val="cc0000"/>
                </a:solidFill>
                <a:latin typeface="Arial Black"/>
              </a:rPr>
              <a:t>Анализ и обобщение педагогического опыта в решении проблем внедрения ФГОС</a:t>
            </a:r>
            <a:r>
              <a:rPr lang="ru-RU" sz="1500">
                <a:solidFill>
                  <a:srgbClr val="003399"/>
                </a:solidFill>
                <a:latin typeface="Arial Black"/>
              </a:rPr>
              <a:t>: </a:t>
            </a:r>
            <a:endParaRPr/>
          </a:p>
          <a:p>
            <a:pPr>
              <a:lnSpc>
                <a:spcPct val="100000"/>
              </a:lnSpc>
              <a:buFont typeface="Arial Black"/>
              <a:buChar char="-"/>
            </a:pPr>
            <a:r>
              <a:rPr lang="ru-RU" sz="1500">
                <a:solidFill>
                  <a:srgbClr val="003399"/>
                </a:solidFill>
                <a:latin typeface="Arial Black"/>
              </a:rPr>
              <a:t>анализ практики решения педагогических задач; </a:t>
            </a:r>
            <a:endParaRPr/>
          </a:p>
          <a:p>
            <a:pPr>
              <a:lnSpc>
                <a:spcPct val="100000"/>
              </a:lnSpc>
              <a:buFont typeface="Arial Black"/>
              <a:buChar char="-"/>
            </a:pPr>
            <a:r>
              <a:rPr lang="ru-RU" sz="1500">
                <a:solidFill>
                  <a:srgbClr val="003399"/>
                </a:solidFill>
                <a:latin typeface="Arial Black"/>
              </a:rPr>
              <a:t>выявление педагогических средств, обеспечивающих наилучший педагогический результат; </a:t>
            </a:r>
            <a:endParaRPr/>
          </a:p>
          <a:p>
            <a:pPr>
              <a:lnSpc>
                <a:spcPct val="100000"/>
              </a:lnSpc>
              <a:buFont typeface="Arial Black"/>
              <a:buChar char="-"/>
            </a:pPr>
            <a:r>
              <a:rPr lang="ru-RU" sz="1500">
                <a:solidFill>
                  <a:srgbClr val="003399"/>
                </a:solidFill>
                <a:latin typeface="Arial Black"/>
              </a:rPr>
              <a:t>анализ наиболее типичных трудностей, встречающихся в педагогической практике; создание методических рекомендаций по их преодолению. </a:t>
            </a:r>
            <a:endParaRPr/>
          </a:p>
          <a:p>
            <a:pPr>
              <a:lnSpc>
                <a:spcPct val="100000"/>
              </a:lnSpc>
              <a:buFont typeface="StarSymbol"/>
              <a:buChar char=""/>
            </a:pPr>
            <a:r>
              <a:rPr lang="ru-RU" sz="1500">
                <a:solidFill>
                  <a:srgbClr val="003399"/>
                </a:solidFill>
                <a:latin typeface="Arial Black"/>
              </a:rPr>
              <a:t>3. </a:t>
            </a:r>
            <a:r>
              <a:rPr lang="ru-RU" sz="1500">
                <a:solidFill>
                  <a:srgbClr val="cc0000"/>
                </a:solidFill>
                <a:latin typeface="Arial Black"/>
              </a:rPr>
              <a:t>Текущая методическая помощь</a:t>
            </a:r>
            <a:r>
              <a:rPr lang="ru-RU" sz="1500">
                <a:solidFill>
                  <a:srgbClr val="003399"/>
                </a:solidFill>
                <a:latin typeface="Arial Black"/>
              </a:rPr>
              <a:t>. Она предусматривает: </a:t>
            </a:r>
            <a:endParaRPr/>
          </a:p>
          <a:p>
            <a:pPr>
              <a:lnSpc>
                <a:spcPct val="100000"/>
              </a:lnSpc>
              <a:buFont typeface="Arial Black"/>
              <a:buChar char="-"/>
            </a:pPr>
            <a:r>
              <a:rPr lang="ru-RU" sz="1500">
                <a:solidFill>
                  <a:srgbClr val="003399"/>
                </a:solidFill>
                <a:latin typeface="Arial Black"/>
              </a:rPr>
              <a:t>консультирование педагогов с целью помощи им в выборе литературы для решения педагогических задач; </a:t>
            </a:r>
            <a:endParaRPr/>
          </a:p>
          <a:p>
            <a:pPr>
              <a:lnSpc>
                <a:spcPct val="100000"/>
              </a:lnSpc>
              <a:buFont typeface="Arial Black"/>
              <a:buChar char="-"/>
            </a:pPr>
            <a:r>
              <a:rPr lang="ru-RU" sz="1500">
                <a:solidFill>
                  <a:srgbClr val="003399"/>
                </a:solidFill>
                <a:latin typeface="Arial Black"/>
              </a:rPr>
              <a:t>анализ возникающих у педагогов затруднений и трудностей, оказание им помощи в решении профессиональных проблем; </a:t>
            </a:r>
            <a:endParaRPr/>
          </a:p>
          <a:p>
            <a:pPr>
              <a:lnSpc>
                <a:spcPct val="100000"/>
              </a:lnSpc>
              <a:buFont typeface="Arial Black"/>
              <a:buChar char="-"/>
            </a:pPr>
            <a:r>
              <a:rPr lang="ru-RU" sz="1500">
                <a:solidFill>
                  <a:srgbClr val="003399"/>
                </a:solidFill>
                <a:latin typeface="Arial Black"/>
              </a:rPr>
              <a:t>разработка текущих методических материалов для проведения с учащимися разнообразных занятий и мероприятий.</a:t>
            </a:r>
            <a:r>
              <a:rPr lang="ru-RU">
                <a:solidFill>
                  <a:srgbClr val="003399"/>
                </a:solidFill>
                <a:latin typeface="Arial Black"/>
              </a:rPr>
              <a:t> </a:t>
            </a:r>
            <a:endParaRPr/>
          </a:p>
        </p:txBody>
      </p:sp>
      <p:pic>
        <p:nvPicPr>
          <p:cNvPr descr="" id="82" name="Picture 7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2351160" cy="641520"/>
          </a:xfrm>
          <a:prstGeom prst="rect">
            <a:avLst/>
          </a:prstGeom>
        </p:spPr>
      </p:pic>
      <p:sp>
        <p:nvSpPr>
          <p:cNvPr id="83" name="Rectangle 3"/>
          <p:cNvSpPr/>
          <p:nvPr/>
        </p:nvSpPr>
        <p:spPr>
          <a:xfrm>
            <a:off x="2357280" y="-360"/>
            <a:ext cx="6786720" cy="785880"/>
          </a:xfrm>
          <a:prstGeom prst="rect">
            <a:avLst/>
          </a:prstGeom>
          <a:solidFill>
            <a:srgbClr val="003399"/>
          </a:solidFill>
        </p:spPr>
      </p:sp>
      <p:sp>
        <p:nvSpPr>
          <p:cNvPr id="84" name="TextShape 4"/>
          <p:cNvSpPr txBox="1"/>
          <p:nvPr/>
        </p:nvSpPr>
        <p:spPr>
          <a:xfrm>
            <a:off x="2357280" y="-360"/>
            <a:ext cx="6786720" cy="312840"/>
          </a:xfrm>
          <a:prstGeom prst="rect">
            <a:avLst/>
          </a:prstGeom>
        </p:spPr>
        <p:txBody>
          <a:bodyPr anchor="ctr" bIns="46800" lIns="90000" rIns="90000" tIns="46800" wrap="none"/>
          <a:p>
            <a:pPr algn="ctr">
              <a:buFont typeface="StarSymbol"/>
              <a:buChar char=""/>
            </a:pPr>
            <a:r>
              <a:rPr b="1" lang="ru-RU" sz="2200">
                <a:solidFill>
                  <a:srgbClr val="ffffff"/>
                </a:solidFill>
              </a:rPr>
              <a:t>Направления методической работы</a:t>
            </a:r>
            <a:endParaRPr/>
          </a:p>
        </p:txBody>
      </p:sp>
      <p:sp>
        <p:nvSpPr>
          <p:cNvPr id="85" name="TextShape 5"/>
          <p:cNvSpPr txBox="1"/>
          <p:nvPr/>
        </p:nvSpPr>
        <p:spPr>
          <a:xfrm>
            <a:off x="394920" y="6548040"/>
            <a:ext cx="8072280" cy="307080"/>
          </a:xfrm>
          <a:prstGeom prst="rect">
            <a:avLst/>
          </a:prstGeom>
        </p:spPr>
        <p:txBody>
          <a:bodyPr bIns="46800" lIns="90000" rIns="90000" tIns="46800" wrap="none"/>
          <a:p>
            <a:pPr algn="ctr">
              <a:lnSpc>
                <a:spcPct val="100000"/>
              </a:lnSpc>
              <a:buFont typeface="StarSymbol"/>
              <a:buChar char=""/>
            </a:pPr>
            <a:r>
              <a:rPr lang="ru-RU" sz="1400">
                <a:solidFill>
                  <a:srgbClr val="501212"/>
                </a:solidFill>
                <a:latin typeface="Arial Black"/>
              </a:rPr>
              <a:t>Кафедра теории и практики управления образованием НИРО</a:t>
            </a:r>
            <a:endParaRPr/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